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 id="2147483703" r:id="rId5"/>
    <p:sldMasterId id="2147483678" r:id="rId6"/>
    <p:sldMasterId id="2147483727" r:id="rId7"/>
  </p:sldMasterIdLst>
  <p:notesMasterIdLst>
    <p:notesMasterId r:id="rId54"/>
  </p:notesMasterIdLst>
  <p:handoutMasterIdLst>
    <p:handoutMasterId r:id="rId55"/>
  </p:handoutMasterIdLst>
  <p:sldIdLst>
    <p:sldId id="398" r:id="rId8"/>
    <p:sldId id="556" r:id="rId9"/>
    <p:sldId id="441" r:id="rId10"/>
    <p:sldId id="489" r:id="rId11"/>
    <p:sldId id="579" r:id="rId12"/>
    <p:sldId id="490" r:id="rId13"/>
    <p:sldId id="581" r:id="rId14"/>
    <p:sldId id="544" r:id="rId15"/>
    <p:sldId id="557" r:id="rId16"/>
    <p:sldId id="547" r:id="rId17"/>
    <p:sldId id="539" r:id="rId18"/>
    <p:sldId id="545" r:id="rId19"/>
    <p:sldId id="548" r:id="rId20"/>
    <p:sldId id="558" r:id="rId21"/>
    <p:sldId id="536" r:id="rId22"/>
    <p:sldId id="540" r:id="rId23"/>
    <p:sldId id="538" r:id="rId24"/>
    <p:sldId id="575" r:id="rId25"/>
    <p:sldId id="492" r:id="rId26"/>
    <p:sldId id="485" r:id="rId27"/>
    <p:sldId id="473" r:id="rId28"/>
    <p:sldId id="493" r:id="rId29"/>
    <p:sldId id="555" r:id="rId30"/>
    <p:sldId id="477" r:id="rId31"/>
    <p:sldId id="494" r:id="rId32"/>
    <p:sldId id="495" r:id="rId33"/>
    <p:sldId id="497" r:id="rId34"/>
    <p:sldId id="501" r:id="rId35"/>
    <p:sldId id="502" r:id="rId36"/>
    <p:sldId id="576" r:id="rId37"/>
    <p:sldId id="486" r:id="rId38"/>
    <p:sldId id="479" r:id="rId39"/>
    <p:sldId id="487" r:id="rId40"/>
    <p:sldId id="582" r:id="rId41"/>
    <p:sldId id="577" r:id="rId42"/>
    <p:sldId id="508" r:id="rId43"/>
    <p:sldId id="509" r:id="rId44"/>
    <p:sldId id="559" r:id="rId45"/>
    <p:sldId id="452" r:id="rId46"/>
    <p:sldId id="541" r:id="rId47"/>
    <p:sldId id="543" r:id="rId48"/>
    <p:sldId id="560" r:id="rId49"/>
    <p:sldId id="470" r:id="rId50"/>
    <p:sldId id="562" r:id="rId51"/>
    <p:sldId id="561" r:id="rId52"/>
    <p:sldId id="469" r:id="rId53"/>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xmlns="">
        <p15:guide id="1" orient="horz" pos="1248" userDrawn="1">
          <p15:clr>
            <a:srgbClr val="A4A3A4"/>
          </p15:clr>
        </p15:guide>
        <p15:guide id="2" pos="5632" userDrawn="1">
          <p15:clr>
            <a:srgbClr val="A4A3A4"/>
          </p15:clr>
        </p15:guide>
        <p15:guide id="3" orient="horz" pos="3288" userDrawn="1">
          <p15:clr>
            <a:srgbClr val="A4A3A4"/>
          </p15:clr>
        </p15:guide>
        <p15:guide id="4" orient="horz" pos="1968" userDrawn="1">
          <p15:clr>
            <a:srgbClr val="A4A3A4"/>
          </p15:clr>
        </p15:guide>
        <p15:guide id="5" orient="horz" pos="3600" userDrawn="1">
          <p15:clr>
            <a:srgbClr val="A4A3A4"/>
          </p15:clr>
        </p15:guide>
        <p15:guide id="6" orient="horz" pos="4080" userDrawn="1">
          <p15:clr>
            <a:srgbClr val="A4A3A4"/>
          </p15:clr>
        </p15:guide>
        <p15:guide id="7" pos="1120" userDrawn="1">
          <p15:clr>
            <a:srgbClr val="A4A3A4"/>
          </p15:clr>
        </p15:guide>
        <p15:guide id="8" pos="3808" userDrawn="1">
          <p15:clr>
            <a:srgbClr val="A4A3A4"/>
          </p15:clr>
        </p15:guide>
        <p15:guide id="9" pos="6272" userDrawn="1">
          <p15:clr>
            <a:srgbClr val="A4A3A4"/>
          </p15:clr>
        </p15:guide>
        <p15:guide id="10" pos="6560" userDrawn="1">
          <p15:clr>
            <a:srgbClr val="A4A3A4"/>
          </p15:clr>
        </p15:guide>
        <p15:guide id="11" pos="2624" userDrawn="1">
          <p15:clr>
            <a:srgbClr val="A4A3A4"/>
          </p15:clr>
        </p15:guide>
        <p15:guide id="12" pos="640" userDrawn="1">
          <p15:clr>
            <a:srgbClr val="A4A3A4"/>
          </p15:clr>
        </p15:guide>
        <p15:guide id="13" pos="3872"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ymes, Chereesse - WHD" initials="TC-W" lastIdx="26" clrIdx="0"/>
  <p:cmAuthor id="1" name="Weiss III, Ernest - WHD" initials="WIE-W" lastIdx="44" clrIdx="1"/>
  <p:cmAuthor id="2" name="Bazile, Sirena - WHD" initials="scb" lastIdx="55" clrIdx="2"/>
  <p:cmAuthor id="3" name="Mangicaro, Laurie L - WHD" initials="MLL-W" lastIdx="5" clrIdx="3"/>
  <p:cmAuthor id="4" name="Rachel Goldberg" initials="RG" lastIdx="3" clrIdx="4"/>
  <p:cmAuthor id="5" name="Goldberg, Rachel - SOL" initials="RG" lastIdx="26" clrIdx="5"/>
  <p:cmAuthor id="6" name="Murphy, Melissa - SOL" initials="MM" lastIdx="2" clrIdx="6"/>
  <p:cmAuthor id="7" name="Steven Gardiner" initials="SWG " lastIdx="17" clrIdx="7"/>
  <p:cmAuthor id="8" name="SOL-FLS" initials="ACW" lastIdx="11" clrIdx="8"/>
  <p:cmAuthor id="9" name="Conrath, Sara A - SOL" initials="CSA-S" lastIdx="3" clrIdx="9"/>
  <p:cmAuthor id="10" name="Sanchez, Karen H - WHD" initials="SKH-W" lastIdx="39" clrIdx="10">
    <p:extLst/>
  </p:cmAuthor>
  <p:cmAuthor id="11" name="Johnson, Wendy D - WHD" initials="JWD-W" lastIdx="4" clrIdx="11">
    <p:extLst/>
  </p:cmAuthor>
  <p:cmAuthor id="12" name="Weeks, Daniel - WHD" initials="WD-W" lastIdx="2" clrIdx="12">
    <p:extLst/>
  </p:cmAuthor>
  <p:cmAuthor id="13" name="Garcia, Kristin M - WHD" initials="GKM-W" lastIdx="15" clrIdx="1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9CCFF"/>
    <a:srgbClr val="00ADEE"/>
    <a:srgbClr val="EC1C24"/>
    <a:srgbClr val="0071BC"/>
    <a:srgbClr val="F6921E"/>
    <a:srgbClr val="7F3F97"/>
    <a:srgbClr val="F16522"/>
    <a:srgbClr val="00A14B"/>
    <a:srgbClr val="01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969" autoAdjust="0"/>
  </p:normalViewPr>
  <p:slideViewPr>
    <p:cSldViewPr snapToGrid="0">
      <p:cViewPr varScale="1">
        <p:scale>
          <a:sx n="200" d="100"/>
          <a:sy n="200" d="100"/>
        </p:scale>
        <p:origin x="-112" y="-144"/>
      </p:cViewPr>
      <p:guideLst>
        <p:guide orient="horz" pos="1248"/>
        <p:guide orient="horz" pos="3288"/>
        <p:guide orient="horz" pos="1968"/>
        <p:guide orient="horz" pos="3600"/>
        <p:guide orient="horz" pos="4080"/>
        <p:guide pos="5632"/>
        <p:guide pos="1120"/>
        <p:guide pos="3808"/>
        <p:guide pos="6272"/>
        <p:guide pos="6560"/>
        <p:guide pos="2624"/>
        <p:guide pos="640"/>
        <p:guide pos="3872"/>
      </p:guideLst>
    </p:cSldViewPr>
  </p:slideViewPr>
  <p:outlineViewPr>
    <p:cViewPr>
      <p:scale>
        <a:sx n="33" d="100"/>
        <a:sy n="33" d="100"/>
      </p:scale>
      <p:origin x="0" y="-3678"/>
    </p:cViewPr>
  </p:outlin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465113">
              <a:defRPr sz="1200">
                <a:latin typeface="Calibri" pitchFamily="34" charset="0"/>
              </a:defRPr>
            </a:lvl1pPr>
          </a:lstStyle>
          <a:p>
            <a:endParaRPr lang="en-US"/>
          </a:p>
        </p:txBody>
      </p:sp>
      <p:sp>
        <p:nvSpPr>
          <p:cNvPr id="3" name="Date Placeholder 2"/>
          <p:cNvSpPr>
            <a:spLocks noGrp="1"/>
          </p:cNvSpPr>
          <p:nvPr>
            <p:ph type="dt" sz="quarter" idx="1"/>
          </p:nvPr>
        </p:nvSpPr>
        <p:spPr bwMode="auto">
          <a:xfrm>
            <a:off x="3970339"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465113">
              <a:defRPr sz="1200">
                <a:latin typeface="Calibri" pitchFamily="34" charset="0"/>
              </a:defRPr>
            </a:lvl1pPr>
          </a:lstStyle>
          <a:p>
            <a:fld id="{60C609EA-5C93-4DBB-B2CB-912FC58DAD87}" type="datetime1">
              <a:rPr lang="en-US"/>
              <a:pPr/>
              <a:t>2/16/22</a:t>
            </a:fld>
            <a:endParaRPr lang="en-US"/>
          </a:p>
        </p:txBody>
      </p:sp>
      <p:sp>
        <p:nvSpPr>
          <p:cNvPr id="4" name="Footer Placeholder 3"/>
          <p:cNvSpPr>
            <a:spLocks noGrp="1"/>
          </p:cNvSpPr>
          <p:nvPr>
            <p:ph type="ftr" sz="quarter" idx="2"/>
          </p:nvPr>
        </p:nvSpPr>
        <p:spPr bwMode="auto">
          <a:xfrm>
            <a:off x="1"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465113">
              <a:defRPr sz="12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970339"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465113">
              <a:defRPr sz="1200">
                <a:latin typeface="Calibri" pitchFamily="34" charset="0"/>
              </a:defRPr>
            </a:lvl1pPr>
          </a:lstStyle>
          <a:p>
            <a:fld id="{99234CD3-3FEA-48FA-A5A7-3DB27CC5E960}" type="slidenum">
              <a:rPr lang="en-US"/>
              <a:pPr/>
              <a:t>‹#›</a:t>
            </a:fld>
            <a:endParaRPr lang="en-US"/>
          </a:p>
        </p:txBody>
      </p:sp>
    </p:spTree>
    <p:extLst>
      <p:ext uri="{BB962C8B-B14F-4D97-AF65-F5344CB8AC3E}">
        <p14:creationId xmlns:p14="http://schemas.microsoft.com/office/powerpoint/2010/main" val="79896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46511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465113">
              <a:defRPr sz="1200">
                <a:latin typeface="Calibri" pitchFamily="34" charset="0"/>
              </a:defRPr>
            </a:lvl1pPr>
          </a:lstStyle>
          <a:p>
            <a:fld id="{7E0B0835-DD9B-4465-9E35-628383B5B040}" type="datetime1">
              <a:rPr lang="en-US"/>
              <a:pPr/>
              <a:t>2/16/22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wrap="square" lIns="91435" tIns="45718" rIns="91435" bIns="45718"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bwMode="auto">
          <a:xfrm>
            <a:off x="701676" y="4416426"/>
            <a:ext cx="5607050" cy="4183063"/>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auto">
          <a:xfrm>
            <a:off x="1"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46511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465113">
              <a:defRPr sz="1200">
                <a:latin typeface="Calibri" pitchFamily="34" charset="0"/>
              </a:defRPr>
            </a:lvl1pPr>
          </a:lstStyle>
          <a:p>
            <a:fld id="{DC5E6EEB-424F-4CA5-BCC8-916C05993E96}" type="slidenum">
              <a:rPr lang="en-US"/>
              <a:pPr/>
              <a:t>‹#›</a:t>
            </a:fld>
            <a:endParaRPr lang="en-US"/>
          </a:p>
        </p:txBody>
      </p:sp>
    </p:spTree>
    <p:extLst>
      <p:ext uri="{BB962C8B-B14F-4D97-AF65-F5344CB8AC3E}">
        <p14:creationId xmlns:p14="http://schemas.microsoft.com/office/powerpoint/2010/main" val="2112365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 Id="rId3" Type="http://schemas.openxmlformats.org/officeDocument/2006/relationships/hyperlink" Target="https://www.employer.gov/%23content"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1</a:t>
            </a:fld>
            <a:endParaRPr lang="en-US"/>
          </a:p>
        </p:txBody>
      </p:sp>
    </p:spTree>
    <p:extLst>
      <p:ext uri="{BB962C8B-B14F-4D97-AF65-F5344CB8AC3E}">
        <p14:creationId xmlns:p14="http://schemas.microsoft.com/office/powerpoint/2010/main" val="147689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10</a:t>
            </a:fld>
            <a:endParaRPr lang="en-US" dirty="0"/>
          </a:p>
        </p:txBody>
      </p:sp>
    </p:spTree>
    <p:extLst>
      <p:ext uri="{BB962C8B-B14F-4D97-AF65-F5344CB8AC3E}">
        <p14:creationId xmlns:p14="http://schemas.microsoft.com/office/powerpoint/2010/main" val="1589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11</a:t>
            </a:fld>
            <a:endParaRPr lang="en-US" dirty="0"/>
          </a:p>
        </p:txBody>
      </p:sp>
    </p:spTree>
    <p:extLst>
      <p:ext uri="{BB962C8B-B14F-4D97-AF65-F5344CB8AC3E}">
        <p14:creationId xmlns:p14="http://schemas.microsoft.com/office/powerpoint/2010/main" val="278219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12</a:t>
            </a:fld>
            <a:endParaRPr lang="en-US" dirty="0"/>
          </a:p>
        </p:txBody>
      </p:sp>
    </p:spTree>
    <p:extLst>
      <p:ext uri="{BB962C8B-B14F-4D97-AF65-F5344CB8AC3E}">
        <p14:creationId xmlns:p14="http://schemas.microsoft.com/office/powerpoint/2010/main" val="376827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C5E6EEB-424F-4CA5-BCC8-916C05993E96}" type="slidenum">
              <a:rPr lang="en-US" smtClean="0"/>
              <a:pPr/>
              <a:t>13</a:t>
            </a:fld>
            <a:endParaRPr lang="en-US"/>
          </a:p>
        </p:txBody>
      </p:sp>
    </p:spTree>
    <p:extLst>
      <p:ext uri="{BB962C8B-B14F-4D97-AF65-F5344CB8AC3E}">
        <p14:creationId xmlns:p14="http://schemas.microsoft.com/office/powerpoint/2010/main" val="194012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14</a:t>
            </a:fld>
            <a:endParaRPr lang="en-US"/>
          </a:p>
        </p:txBody>
      </p:sp>
    </p:spTree>
    <p:extLst>
      <p:ext uri="{BB962C8B-B14F-4D97-AF65-F5344CB8AC3E}">
        <p14:creationId xmlns:p14="http://schemas.microsoft.com/office/powerpoint/2010/main" val="371247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15</a:t>
            </a:fld>
            <a:endParaRPr lang="en-US"/>
          </a:p>
        </p:txBody>
      </p:sp>
    </p:spTree>
    <p:extLst>
      <p:ext uri="{BB962C8B-B14F-4D97-AF65-F5344CB8AC3E}">
        <p14:creationId xmlns:p14="http://schemas.microsoft.com/office/powerpoint/2010/main" val="285493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C5E6EEB-424F-4CA5-BCC8-916C05993E96}" type="slidenum">
              <a:rPr lang="en-US" smtClean="0"/>
              <a:pPr/>
              <a:t>16</a:t>
            </a:fld>
            <a:endParaRPr lang="en-US" dirty="0"/>
          </a:p>
        </p:txBody>
      </p:sp>
    </p:spTree>
    <p:extLst>
      <p:ext uri="{BB962C8B-B14F-4D97-AF65-F5344CB8AC3E}">
        <p14:creationId xmlns:p14="http://schemas.microsoft.com/office/powerpoint/2010/main" val="187701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17</a:t>
            </a:fld>
            <a:endParaRPr lang="en-US" dirty="0"/>
          </a:p>
        </p:txBody>
      </p:sp>
    </p:spTree>
    <p:extLst>
      <p:ext uri="{BB962C8B-B14F-4D97-AF65-F5344CB8AC3E}">
        <p14:creationId xmlns:p14="http://schemas.microsoft.com/office/powerpoint/2010/main" val="31035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309687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19</a:t>
            </a:fld>
            <a:endParaRPr lang="en-US"/>
          </a:p>
        </p:txBody>
      </p:sp>
    </p:spTree>
    <p:extLst>
      <p:ext uri="{BB962C8B-B14F-4D97-AF65-F5344CB8AC3E}">
        <p14:creationId xmlns:p14="http://schemas.microsoft.com/office/powerpoint/2010/main" val="172601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a:t>
            </a:fld>
            <a:endParaRPr lang="en-US"/>
          </a:p>
        </p:txBody>
      </p:sp>
    </p:spTree>
    <p:extLst>
      <p:ext uri="{BB962C8B-B14F-4D97-AF65-F5344CB8AC3E}">
        <p14:creationId xmlns:p14="http://schemas.microsoft.com/office/powerpoint/2010/main" val="2972392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20</a:t>
            </a:fld>
            <a:endParaRPr lang="en-US"/>
          </a:p>
        </p:txBody>
      </p:sp>
    </p:spTree>
    <p:extLst>
      <p:ext uri="{BB962C8B-B14F-4D97-AF65-F5344CB8AC3E}">
        <p14:creationId xmlns:p14="http://schemas.microsoft.com/office/powerpoint/2010/main" val="1822731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988E96E4-3360-416C-BAC4-6336B8469BFB}" type="slidenum">
              <a:rPr lang="en-US" smtClean="0"/>
              <a:t>21</a:t>
            </a:fld>
            <a:endParaRPr lang="en-US"/>
          </a:p>
        </p:txBody>
      </p:sp>
    </p:spTree>
    <p:extLst>
      <p:ext uri="{BB962C8B-B14F-4D97-AF65-F5344CB8AC3E}">
        <p14:creationId xmlns:p14="http://schemas.microsoft.com/office/powerpoint/2010/main" val="399661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DC5E6EEB-424F-4CA5-BCC8-916C05993E96}" type="slidenum">
              <a:rPr lang="en-US" smtClean="0"/>
              <a:pPr/>
              <a:t>22</a:t>
            </a:fld>
            <a:endParaRPr lang="en-US"/>
          </a:p>
        </p:txBody>
      </p:sp>
    </p:spTree>
    <p:extLst>
      <p:ext uri="{BB962C8B-B14F-4D97-AF65-F5344CB8AC3E}">
        <p14:creationId xmlns:p14="http://schemas.microsoft.com/office/powerpoint/2010/main" val="1673844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23</a:t>
            </a:fld>
            <a:endParaRPr lang="en-US"/>
          </a:p>
        </p:txBody>
      </p:sp>
    </p:spTree>
    <p:extLst>
      <p:ext uri="{BB962C8B-B14F-4D97-AF65-F5344CB8AC3E}">
        <p14:creationId xmlns:p14="http://schemas.microsoft.com/office/powerpoint/2010/main" val="2083578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988E96E4-3360-416C-BAC4-6336B8469BFB}" type="slidenum">
              <a:rPr lang="en-US" smtClean="0"/>
              <a:t>24</a:t>
            </a:fld>
            <a:endParaRPr lang="en-US"/>
          </a:p>
        </p:txBody>
      </p:sp>
    </p:spTree>
    <p:extLst>
      <p:ext uri="{BB962C8B-B14F-4D97-AF65-F5344CB8AC3E}">
        <p14:creationId xmlns:p14="http://schemas.microsoft.com/office/powerpoint/2010/main" val="3458817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25</a:t>
            </a:fld>
            <a:endParaRPr lang="en-US"/>
          </a:p>
        </p:txBody>
      </p:sp>
    </p:spTree>
    <p:extLst>
      <p:ext uri="{BB962C8B-B14F-4D97-AF65-F5344CB8AC3E}">
        <p14:creationId xmlns:p14="http://schemas.microsoft.com/office/powerpoint/2010/main" val="2593992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26</a:t>
            </a:fld>
            <a:endParaRPr lang="en-US"/>
          </a:p>
        </p:txBody>
      </p:sp>
    </p:spTree>
    <p:extLst>
      <p:ext uri="{BB962C8B-B14F-4D97-AF65-F5344CB8AC3E}">
        <p14:creationId xmlns:p14="http://schemas.microsoft.com/office/powerpoint/2010/main" val="2054227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27</a:t>
            </a:fld>
            <a:endParaRPr lang="en-US"/>
          </a:p>
        </p:txBody>
      </p:sp>
    </p:spTree>
    <p:extLst>
      <p:ext uri="{BB962C8B-B14F-4D97-AF65-F5344CB8AC3E}">
        <p14:creationId xmlns:p14="http://schemas.microsoft.com/office/powerpoint/2010/main" val="2688037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28</a:t>
            </a:fld>
            <a:endParaRPr lang="en-US"/>
          </a:p>
        </p:txBody>
      </p:sp>
    </p:spTree>
    <p:extLst>
      <p:ext uri="{BB962C8B-B14F-4D97-AF65-F5344CB8AC3E}">
        <p14:creationId xmlns:p14="http://schemas.microsoft.com/office/powerpoint/2010/main" val="1881886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29</a:t>
            </a:fld>
            <a:endParaRPr lang="en-US"/>
          </a:p>
        </p:txBody>
      </p:sp>
    </p:spTree>
    <p:extLst>
      <p:ext uri="{BB962C8B-B14F-4D97-AF65-F5344CB8AC3E}">
        <p14:creationId xmlns:p14="http://schemas.microsoft.com/office/powerpoint/2010/main" val="94173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3</a:t>
            </a:fld>
            <a:endParaRPr lang="en-US"/>
          </a:p>
        </p:txBody>
      </p:sp>
    </p:spTree>
    <p:extLst>
      <p:ext uri="{BB962C8B-B14F-4D97-AF65-F5344CB8AC3E}">
        <p14:creationId xmlns:p14="http://schemas.microsoft.com/office/powerpoint/2010/main" val="1854372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234792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31</a:t>
            </a:fld>
            <a:endParaRPr lang="en-US"/>
          </a:p>
        </p:txBody>
      </p:sp>
    </p:spTree>
    <p:extLst>
      <p:ext uri="{BB962C8B-B14F-4D97-AF65-F5344CB8AC3E}">
        <p14:creationId xmlns:p14="http://schemas.microsoft.com/office/powerpoint/2010/main" val="2803450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E96E4-3360-416C-BAC4-6336B8469BFB}" type="slidenum">
              <a:rPr lang="en-US" smtClean="0"/>
              <a:t>32</a:t>
            </a:fld>
            <a:endParaRPr lang="en-US"/>
          </a:p>
        </p:txBody>
      </p:sp>
    </p:spTree>
    <p:extLst>
      <p:ext uri="{BB962C8B-B14F-4D97-AF65-F5344CB8AC3E}">
        <p14:creationId xmlns:p14="http://schemas.microsoft.com/office/powerpoint/2010/main" val="1537341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33</a:t>
            </a:fld>
            <a:endParaRPr lang="en-US"/>
          </a:p>
        </p:txBody>
      </p:sp>
    </p:spTree>
    <p:extLst>
      <p:ext uri="{BB962C8B-B14F-4D97-AF65-F5344CB8AC3E}">
        <p14:creationId xmlns:p14="http://schemas.microsoft.com/office/powerpoint/2010/main" val="1277184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34</a:t>
            </a:fld>
            <a:endParaRPr lang="en-US"/>
          </a:p>
        </p:txBody>
      </p:sp>
    </p:spTree>
    <p:extLst>
      <p:ext uri="{BB962C8B-B14F-4D97-AF65-F5344CB8AC3E}">
        <p14:creationId xmlns:p14="http://schemas.microsoft.com/office/powerpoint/2010/main" val="2516887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384465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36</a:t>
            </a:fld>
            <a:endParaRPr lang="en-US"/>
          </a:p>
        </p:txBody>
      </p:sp>
    </p:spTree>
    <p:extLst>
      <p:ext uri="{BB962C8B-B14F-4D97-AF65-F5344CB8AC3E}">
        <p14:creationId xmlns:p14="http://schemas.microsoft.com/office/powerpoint/2010/main" val="2611329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rPr>
              <a:t/>
            </a:r>
            <a:br>
              <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rPr>
            </a:br>
            <a:endParaRPr kumimoji="0" lang="en-US" sz="1200" b="0" i="0" u="none" strike="noStrike" kern="1200" cap="none" spc="0" normalizeH="0" baseline="0" noProof="0" dirty="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37</a:t>
            </a:fld>
            <a:endParaRPr lang="en-US"/>
          </a:p>
        </p:txBody>
      </p:sp>
    </p:spTree>
    <p:extLst>
      <p:ext uri="{BB962C8B-B14F-4D97-AF65-F5344CB8AC3E}">
        <p14:creationId xmlns:p14="http://schemas.microsoft.com/office/powerpoint/2010/main" val="3947634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38</a:t>
            </a:fld>
            <a:endParaRPr lang="en-US"/>
          </a:p>
        </p:txBody>
      </p:sp>
    </p:spTree>
    <p:extLst>
      <p:ext uri="{BB962C8B-B14F-4D97-AF65-F5344CB8AC3E}">
        <p14:creationId xmlns:p14="http://schemas.microsoft.com/office/powerpoint/2010/main" val="178851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39</a:t>
            </a:fld>
            <a:endParaRPr lang="en-US"/>
          </a:p>
        </p:txBody>
      </p:sp>
    </p:spTree>
    <p:extLst>
      <p:ext uri="{BB962C8B-B14F-4D97-AF65-F5344CB8AC3E}">
        <p14:creationId xmlns:p14="http://schemas.microsoft.com/office/powerpoint/2010/main" val="146635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4</a:t>
            </a:fld>
            <a:endParaRPr lang="en-US" dirty="0"/>
          </a:p>
        </p:txBody>
      </p:sp>
    </p:spTree>
    <p:extLst>
      <p:ext uri="{BB962C8B-B14F-4D97-AF65-F5344CB8AC3E}">
        <p14:creationId xmlns:p14="http://schemas.microsoft.com/office/powerpoint/2010/main" val="2605671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40</a:t>
            </a:fld>
            <a:endParaRPr lang="en-US" dirty="0"/>
          </a:p>
        </p:txBody>
      </p:sp>
    </p:spTree>
    <p:extLst>
      <p:ext uri="{BB962C8B-B14F-4D97-AF65-F5344CB8AC3E}">
        <p14:creationId xmlns:p14="http://schemas.microsoft.com/office/powerpoint/2010/main" val="2257917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41</a:t>
            </a:fld>
            <a:endParaRPr lang="en-US" dirty="0"/>
          </a:p>
        </p:txBody>
      </p:sp>
    </p:spTree>
    <p:extLst>
      <p:ext uri="{BB962C8B-B14F-4D97-AF65-F5344CB8AC3E}">
        <p14:creationId xmlns:p14="http://schemas.microsoft.com/office/powerpoint/2010/main" val="3982357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42</a:t>
            </a:fld>
            <a:endParaRPr lang="en-US"/>
          </a:p>
        </p:txBody>
      </p:sp>
    </p:spTree>
    <p:extLst>
      <p:ext uri="{BB962C8B-B14F-4D97-AF65-F5344CB8AC3E}">
        <p14:creationId xmlns:p14="http://schemas.microsoft.com/office/powerpoint/2010/main" val="720831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ヒラギノ角ゴ Pro W3" pitchFamily="-111" charset="-128"/>
                <a:cs typeface="ヒラギノ角ゴ Pro W3" pitchFamily="-111" charset="-128"/>
                <a:hlinkClick r:id="rId3"/>
              </a:rPr>
              <a:t/>
            </a:r>
            <a:br>
              <a:rPr lang="en-US" sz="1200" b="0" i="0" u="sng" kern="1200" dirty="0" smtClean="0">
                <a:solidFill>
                  <a:schemeClr val="tx1"/>
                </a:solidFill>
                <a:effectLst/>
                <a:latin typeface="+mn-lt"/>
                <a:ea typeface="ヒラギノ角ゴ Pro W3" pitchFamily="-111" charset="-128"/>
                <a:cs typeface="ヒラギノ角ゴ Pro W3" pitchFamily="-111" charset="-128"/>
                <a:hlinkClick r:id="rId3"/>
              </a:rPr>
            </a:br>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43</a:t>
            </a:fld>
            <a:endParaRPr lang="en-US"/>
          </a:p>
        </p:txBody>
      </p:sp>
    </p:spTree>
    <p:extLst>
      <p:ext uri="{BB962C8B-B14F-4D97-AF65-F5344CB8AC3E}">
        <p14:creationId xmlns:p14="http://schemas.microsoft.com/office/powerpoint/2010/main" val="2482246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44</a:t>
            </a:fld>
            <a:endParaRPr lang="en-US"/>
          </a:p>
        </p:txBody>
      </p:sp>
    </p:spTree>
    <p:extLst>
      <p:ext uri="{BB962C8B-B14F-4D97-AF65-F5344CB8AC3E}">
        <p14:creationId xmlns:p14="http://schemas.microsoft.com/office/powerpoint/2010/main" val="1618628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45</a:t>
            </a:fld>
            <a:endParaRPr lang="en-US"/>
          </a:p>
        </p:txBody>
      </p:sp>
    </p:spTree>
    <p:extLst>
      <p:ext uri="{BB962C8B-B14F-4D97-AF65-F5344CB8AC3E}">
        <p14:creationId xmlns:p14="http://schemas.microsoft.com/office/powerpoint/2010/main" val="3289941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46</a:t>
            </a:fld>
            <a:endParaRPr lang="en-US"/>
          </a:p>
        </p:txBody>
      </p:sp>
    </p:spTree>
    <p:extLst>
      <p:ext uri="{BB962C8B-B14F-4D97-AF65-F5344CB8AC3E}">
        <p14:creationId xmlns:p14="http://schemas.microsoft.com/office/powerpoint/2010/main" val="216796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5</a:t>
            </a:fld>
            <a:endParaRPr lang="en-US" dirty="0"/>
          </a:p>
        </p:txBody>
      </p:sp>
    </p:spTree>
    <p:extLst>
      <p:ext uri="{BB962C8B-B14F-4D97-AF65-F5344CB8AC3E}">
        <p14:creationId xmlns:p14="http://schemas.microsoft.com/office/powerpoint/2010/main" val="13919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6</a:t>
            </a:fld>
            <a:endParaRPr lang="en-US" dirty="0"/>
          </a:p>
        </p:txBody>
      </p:sp>
    </p:spTree>
    <p:extLst>
      <p:ext uri="{BB962C8B-B14F-4D97-AF65-F5344CB8AC3E}">
        <p14:creationId xmlns:p14="http://schemas.microsoft.com/office/powerpoint/2010/main" val="420264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32978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8</a:t>
            </a:fld>
            <a:endParaRPr lang="en-US" dirty="0"/>
          </a:p>
        </p:txBody>
      </p:sp>
    </p:spTree>
    <p:extLst>
      <p:ext uri="{BB962C8B-B14F-4D97-AF65-F5344CB8AC3E}">
        <p14:creationId xmlns:p14="http://schemas.microsoft.com/office/powerpoint/2010/main" val="190998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9</a:t>
            </a:fld>
            <a:endParaRPr lang="en-US"/>
          </a:p>
        </p:txBody>
      </p:sp>
    </p:spTree>
    <p:extLst>
      <p:ext uri="{BB962C8B-B14F-4D97-AF65-F5344CB8AC3E}">
        <p14:creationId xmlns:p14="http://schemas.microsoft.com/office/powerpoint/2010/main" val="31999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8" name="Picture 7"/>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81195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410822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21730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399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69411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2/16/22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91049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04573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546737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806494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2/16/22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41555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2/16/22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109512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471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2/16/22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396625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2/16/22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79612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2/16/22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48572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053429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84948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85486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09289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761174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374795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24910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770837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179976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440452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247511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6221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2/16/22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16311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96838694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173189413"/>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315377512"/>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8" name="Picture 7">
            <a:extLst>
              <a:ext uri="{FF2B5EF4-FFF2-40B4-BE49-F238E27FC236}">
                <a16:creationId xmlns:a16="http://schemas.microsoft.com/office/drawing/2014/main" xmlns="" id="{09C52377-C991-4846-871E-CB77FEBC68BA}"/>
              </a:ext>
            </a:extLst>
          </p:cNvPr>
          <p:cNvPicPr>
            <a:picLocks noChangeAspect="1"/>
          </p:cNvPicPr>
          <p:nvPr userDrawn="1"/>
        </p:nvPicPr>
        <p:blipFill>
          <a:blip r:embed="rId2"/>
          <a:stretch>
            <a:fillRect/>
          </a:stretch>
        </p:blipFill>
        <p:spPr>
          <a:xfrm>
            <a:off x="9970859" y="5968991"/>
            <a:ext cx="1422400" cy="377110"/>
          </a:xfrm>
          <a:prstGeom prst="rect">
            <a:avLst/>
          </a:prstGeom>
        </p:spPr>
      </p:pic>
      <p:pic>
        <p:nvPicPr>
          <p:cNvPr id="10" name="Picture 9" descr="Department of Labor seal and Wage and Hour logo with text Wage and Hour Division, United States Department of Labor, dol.gov/agencies/whd,1-866487-9248." title="Foo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2399" y="5881528"/>
            <a:ext cx="8086360" cy="670561"/>
          </a:xfrm>
          <a:prstGeom prst="rect">
            <a:avLst/>
          </a:prstGeom>
        </p:spPr>
      </p:pic>
    </p:spTree>
    <p:extLst>
      <p:ext uri="{BB962C8B-B14F-4D97-AF65-F5344CB8AC3E}">
        <p14:creationId xmlns:p14="http://schemas.microsoft.com/office/powerpoint/2010/main" val="3957795993"/>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38607542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730767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defRPr sz="4000" b="1">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40207644"/>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34558" y="5723680"/>
            <a:ext cx="10295094" cy="986255"/>
          </a:xfrm>
          <a:prstGeom prst="rect">
            <a:avLst/>
          </a:prstGeom>
        </p:spPr>
      </p:pic>
    </p:spTree>
    <p:extLst>
      <p:ext uri="{BB962C8B-B14F-4D97-AF65-F5344CB8AC3E}">
        <p14:creationId xmlns:p14="http://schemas.microsoft.com/office/powerpoint/2010/main" val="166992392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724913949"/>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01195796"/>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584643040"/>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74710876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38259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lgn="l">
              <a:defRPr sz="4400" b="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01296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34558" y="5690591"/>
            <a:ext cx="10295094" cy="986255"/>
          </a:xfrm>
          <a:prstGeom prst="rect">
            <a:avLst/>
          </a:prstGeom>
        </p:spPr>
      </p:pic>
    </p:spTree>
    <p:extLst>
      <p:ext uri="{BB962C8B-B14F-4D97-AF65-F5344CB8AC3E}">
        <p14:creationId xmlns:p14="http://schemas.microsoft.com/office/powerpoint/2010/main" val="115875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265517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313224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2/16/22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8" name="Picture 7"/>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4739796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Placeholder 1"/>
          <p:cNvSpPr>
            <a:spLocks noGrp="1"/>
          </p:cNvSpPr>
          <p:nvPr>
            <p:ph type="title"/>
          </p:nvPr>
        </p:nvSpPr>
        <p:spPr>
          <a:xfrm>
            <a:off x="609600" y="0"/>
            <a:ext cx="10972800" cy="13802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20008050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Placeholder 1"/>
          <p:cNvSpPr>
            <a:spLocks noGrp="1"/>
          </p:cNvSpPr>
          <p:nvPr>
            <p:ph type="title"/>
          </p:nvPr>
        </p:nvSpPr>
        <p:spPr>
          <a:xfrm>
            <a:off x="609600" y="2"/>
            <a:ext cx="10972800" cy="1370012"/>
          </a:xfrm>
          <a:prstGeom prst="rect">
            <a:avLst/>
          </a:prstGeom>
        </p:spPr>
        <p:txBody>
          <a:bodyPr vert="horz" lIns="91440" tIns="45720" rIns="91440" bIns="45720" rtlCol="0" anchor="ctr">
            <a:normAutofit/>
          </a:bodyPr>
          <a:lstStyle/>
          <a:p>
            <a:r>
              <a:rPr lang="en-US"/>
              <a:t>CLICK TO EDI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62012-F85A-3F48-BE59-2BF9258BFA98}" type="slidenum">
              <a:rPr lang="en-US" smtClean="0"/>
              <a:t>‹#›</a:t>
            </a:fld>
            <a:endParaRPr lang="en-US"/>
          </a:p>
        </p:txBody>
      </p:sp>
      <p:pic>
        <p:nvPicPr>
          <p:cNvPr id="10" name="Picture 9"/>
          <p:cNvPicPr>
            <a:picLocks noChangeAspect="1"/>
          </p:cNvPicPr>
          <p:nvPr userDrawn="1"/>
        </p:nvPicPr>
        <p:blipFill>
          <a:blip r:embed="rId14"/>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0480690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2/16/22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9" name="Picture 8"/>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85399203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www.dol.gov/wow" TargetMode="External"/><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dol.gov%5Celaws%20dol.gov%5Celaw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hyperlink" Target="http://www.dol.gov/agencies/wh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descr="Blue background color"/>
          <p:cNvSpPr/>
          <p:nvPr/>
        </p:nvSpPr>
        <p:spPr>
          <a:xfrm>
            <a:off x="0" y="8709"/>
            <a:ext cx="12192421" cy="56388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2389"/>
              </a:solidFill>
            </a:endParaRPr>
          </a:p>
        </p:txBody>
      </p:sp>
      <p:pic>
        <p:nvPicPr>
          <p:cNvPr id="2" name="Picture 1" descr="Three workers in hard hats and masks" title="Three workers in hard hats and mas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973" y="936153"/>
            <a:ext cx="5096158" cy="3390751"/>
          </a:xfrm>
          <a:prstGeom prst="rect">
            <a:avLst/>
          </a:prstGeom>
          <a:effectLst>
            <a:softEdge rad="31750"/>
          </a:effectLst>
        </p:spPr>
      </p:pic>
      <p:sp>
        <p:nvSpPr>
          <p:cNvPr id="7" name="Title 6"/>
          <p:cNvSpPr>
            <a:spLocks noGrp="1"/>
          </p:cNvSpPr>
          <p:nvPr>
            <p:ph type="ctrTitle"/>
          </p:nvPr>
        </p:nvSpPr>
        <p:spPr>
          <a:xfrm>
            <a:off x="991720" y="3512827"/>
            <a:ext cx="7440393" cy="1470025"/>
          </a:xfrm>
        </p:spPr>
        <p:txBody>
          <a:bodyPr>
            <a:noAutofit/>
          </a:bodyPr>
          <a:lstStyle/>
          <a:p>
            <a:pPr algn="l"/>
            <a:r>
              <a:rPr lang="en-US" sz="4800" dirty="0" smtClean="0">
                <a:solidFill>
                  <a:schemeClr val="bg1">
                    <a:lumMod val="95000"/>
                  </a:schemeClr>
                </a:solidFill>
                <a:latin typeface="Arial" panose="020B0604020202020204" pitchFamily="34" charset="0"/>
                <a:cs typeface="Arial" panose="020B0604020202020204" pitchFamily="34" charset="0"/>
              </a:rPr>
              <a:t>Essential</a:t>
            </a:r>
            <a:r>
              <a:rPr lang="en-US" sz="4800" dirty="0" smtClean="0">
                <a:solidFill>
                  <a:schemeClr val="bg1"/>
                </a:solidFill>
                <a:latin typeface="Arial" panose="020B0604020202020204" pitchFamily="34" charset="0"/>
                <a:cs typeface="Arial" panose="020B0604020202020204" pitchFamily="34" charset="0"/>
              </a:rPr>
              <a:t> </a:t>
            </a:r>
            <a:r>
              <a:rPr lang="en-US" sz="4800" dirty="0" smtClean="0">
                <a:solidFill>
                  <a:srgbClr val="FFC000"/>
                </a:solidFill>
                <a:latin typeface="Arial" panose="020B0604020202020204" pitchFamily="34" charset="0"/>
                <a:cs typeface="Arial" panose="020B0604020202020204" pitchFamily="34" charset="0"/>
              </a:rPr>
              <a:t>Workers</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	</a:t>
            </a:r>
            <a:r>
              <a:rPr lang="en-US" sz="4800" dirty="0" smtClean="0">
                <a:solidFill>
                  <a:schemeClr val="bg1">
                    <a:lumMod val="95000"/>
                  </a:schemeClr>
                </a:solidFill>
                <a:latin typeface="Arial" panose="020B0604020202020204" pitchFamily="34" charset="0"/>
                <a:cs typeface="Arial" panose="020B0604020202020204" pitchFamily="34" charset="0"/>
              </a:rPr>
              <a:t>Essential</a:t>
            </a:r>
            <a:r>
              <a:rPr lang="en-US" sz="4800" dirty="0" smtClean="0">
                <a:solidFill>
                  <a:schemeClr val="bg1"/>
                </a:solidFill>
                <a:latin typeface="Arial" panose="020B0604020202020204" pitchFamily="34" charset="0"/>
                <a:cs typeface="Arial" panose="020B0604020202020204" pitchFamily="34" charset="0"/>
              </a:rPr>
              <a:t> </a:t>
            </a:r>
            <a:r>
              <a:rPr lang="en-US" sz="4800" dirty="0" smtClean="0">
                <a:solidFill>
                  <a:srgbClr val="FFC000"/>
                </a:solidFill>
                <a:latin typeface="Arial" panose="020B0604020202020204" pitchFamily="34" charset="0"/>
                <a:cs typeface="Arial" panose="020B0604020202020204" pitchFamily="34" charset="0"/>
              </a:rPr>
              <a:t>Protections</a:t>
            </a:r>
            <a:endParaRPr lang="en-US" sz="4800" dirty="0">
              <a:solidFill>
                <a:srgbClr val="FFC000"/>
              </a:solidFill>
              <a:latin typeface="Arial" panose="020B0604020202020204" pitchFamily="34" charset="0"/>
              <a:cs typeface="Arial" panose="020B0604020202020204" pitchFamily="34" charset="0"/>
            </a:endParaRPr>
          </a:p>
        </p:txBody>
      </p:sp>
      <p:pic>
        <p:nvPicPr>
          <p:cNvPr id="4" name="Picture 3" descr="WHD Logo"/>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169" y="687289"/>
            <a:ext cx="2302786" cy="1114841"/>
          </a:xfrm>
          <a:prstGeom prst="rect">
            <a:avLst/>
          </a:prstGeom>
        </p:spPr>
      </p:pic>
      <p:pic>
        <p:nvPicPr>
          <p:cNvPr id="10" name="Picture 9" descr="Footer"/>
          <p:cNvPicPr>
            <a:picLocks noChangeAspect="1"/>
          </p:cNvPicPr>
          <p:nvPr/>
        </p:nvPicPr>
        <p:blipFill>
          <a:blip r:embed="rId5"/>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228086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1"/>
            <a:ext cx="9136146" cy="1371601"/>
          </a:xfrm>
        </p:spPr>
        <p:txBody>
          <a:bodyPr>
            <a:normAutofit/>
          </a:bodyPr>
          <a:lstStyle/>
          <a:p>
            <a:r>
              <a:rPr lang="en-US" sz="4400" dirty="0">
                <a:ea typeface="ヒラギノ角ゴ Pro W3" charset="-128"/>
                <a:cs typeface="Arial" charset="0"/>
              </a:rPr>
              <a:t>Achieving Compliance</a:t>
            </a:r>
            <a:endParaRPr lang="en-US" sz="4400" dirty="0"/>
          </a:p>
        </p:txBody>
      </p:sp>
      <p:sp>
        <p:nvSpPr>
          <p:cNvPr id="5" name="Rectangle 4"/>
          <p:cNvSpPr/>
          <p:nvPr/>
        </p:nvSpPr>
        <p:spPr>
          <a:xfrm>
            <a:off x="1074656" y="1999662"/>
            <a:ext cx="9987484" cy="3539430"/>
          </a:xfrm>
          <a:prstGeom prst="rect">
            <a:avLst/>
          </a:prstGeom>
        </p:spPr>
        <p:txBody>
          <a:bodyPr wrap="square">
            <a:spAutoFit/>
          </a:bodyPr>
          <a:lstStyle/>
          <a:p>
            <a:pPr marL="571500" indent="-571500">
              <a:buFont typeface="Arial" panose="020B0604020202020204" pitchFamily="34" charset="0"/>
              <a:buChar char="•"/>
            </a:pPr>
            <a:r>
              <a:rPr lang="en-US" sz="2800" dirty="0">
                <a:latin typeface="+mn-lt"/>
              </a:rPr>
              <a:t>Investigations</a:t>
            </a:r>
          </a:p>
          <a:p>
            <a:endParaRPr lang="en-US" sz="2800" dirty="0">
              <a:latin typeface="+mn-lt"/>
            </a:endParaRPr>
          </a:p>
          <a:p>
            <a:pPr marL="571500" indent="-571500">
              <a:buFont typeface="Arial" panose="020B0604020202020204" pitchFamily="34" charset="0"/>
              <a:buChar char="•"/>
            </a:pPr>
            <a:r>
              <a:rPr lang="en-US" sz="2800" dirty="0">
                <a:latin typeface="+mn-lt"/>
              </a:rPr>
              <a:t>Outreach to workers</a:t>
            </a:r>
          </a:p>
          <a:p>
            <a:endParaRPr lang="en-US" sz="2800" dirty="0">
              <a:latin typeface="+mn-lt"/>
            </a:endParaRPr>
          </a:p>
          <a:p>
            <a:pPr marL="571500" indent="-571500">
              <a:buFont typeface="Arial" panose="020B0604020202020204" pitchFamily="34" charset="0"/>
              <a:buChar char="•"/>
            </a:pPr>
            <a:r>
              <a:rPr lang="en-US" sz="2800" dirty="0">
                <a:latin typeface="+mn-lt"/>
              </a:rPr>
              <a:t>Education for employers </a:t>
            </a:r>
          </a:p>
          <a:p>
            <a:endParaRPr lang="en-US" sz="2800" dirty="0">
              <a:latin typeface="+mn-lt"/>
            </a:endParaRPr>
          </a:p>
          <a:p>
            <a:pPr marL="571500" indent="-571500">
              <a:buFont typeface="Arial" panose="020B0604020202020204" pitchFamily="34" charset="0"/>
              <a:buChar char="•"/>
            </a:pPr>
            <a:r>
              <a:rPr lang="en-US" sz="2800" dirty="0">
                <a:latin typeface="+mn-lt"/>
              </a:rPr>
              <a:t>Partnerships</a:t>
            </a:r>
          </a:p>
          <a:p>
            <a:endParaRPr lang="en-US" sz="2800" dirty="0">
              <a:latin typeface="+mn-lt"/>
            </a:endParaRPr>
          </a:p>
        </p:txBody>
      </p:sp>
    </p:spTree>
    <p:extLst>
      <p:ext uri="{BB962C8B-B14F-4D97-AF65-F5344CB8AC3E}">
        <p14:creationId xmlns:p14="http://schemas.microsoft.com/office/powerpoint/2010/main" val="14071880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1"/>
            <a:ext cx="9136146" cy="1371601"/>
          </a:xfrm>
        </p:spPr>
        <p:txBody>
          <a:bodyPr>
            <a:normAutofit/>
          </a:bodyPr>
          <a:lstStyle/>
          <a:p>
            <a:r>
              <a:rPr lang="en-US" b="0" dirty="0">
                <a:solidFill>
                  <a:schemeClr val="bg1"/>
                </a:solidFill>
                <a:ea typeface="ヒラギノ角ゴ Pro W3" charset="-128"/>
                <a:cs typeface="Arial" charset="0"/>
              </a:rPr>
              <a:t> </a:t>
            </a:r>
            <a:r>
              <a:rPr lang="en-US" sz="4400" dirty="0" smtClean="0">
                <a:ea typeface="ヒラギノ角ゴ Pro W3" charset="-128"/>
                <a:cs typeface="Arial" charset="0"/>
              </a:rPr>
              <a:t>Agency-Initiated Enforcement</a:t>
            </a:r>
            <a:r>
              <a:rPr lang="en-US" sz="4400" dirty="0" smtClean="0">
                <a:solidFill>
                  <a:schemeClr val="bg1"/>
                </a:solidFill>
                <a:ea typeface="ヒラギノ角ゴ Pro W3" charset="-128"/>
                <a:cs typeface="Arial" charset="0"/>
              </a:rPr>
              <a:t> </a:t>
            </a:r>
            <a:endParaRPr lang="en-US" sz="4400" dirty="0"/>
          </a:p>
        </p:txBody>
      </p:sp>
      <p:sp>
        <p:nvSpPr>
          <p:cNvPr id="3" name="Rectangle 2"/>
          <p:cNvSpPr/>
          <p:nvPr/>
        </p:nvSpPr>
        <p:spPr>
          <a:xfrm>
            <a:off x="1150070" y="2206957"/>
            <a:ext cx="5099901" cy="2862322"/>
          </a:xfrm>
          <a:prstGeom prst="rect">
            <a:avLst/>
          </a:prstGeom>
        </p:spPr>
        <p:txBody>
          <a:bodyPr wrap="square">
            <a:spAutoFit/>
          </a:bodyPr>
          <a:lstStyle/>
          <a:p>
            <a:pPr marL="571500" indent="-571500">
              <a:buFont typeface="Arial" panose="020B0604020202020204" pitchFamily="34" charset="0"/>
              <a:buChar char="•"/>
            </a:pPr>
            <a:r>
              <a:rPr lang="en-US" sz="3600" dirty="0">
                <a:solidFill>
                  <a:schemeClr val="tx2">
                    <a:lumMod val="75000"/>
                  </a:schemeClr>
                </a:solidFill>
                <a:latin typeface="+mn-lt"/>
              </a:rPr>
              <a:t>National and regional strategic enforcement initiatives focus on industries that employ essential workers </a:t>
            </a:r>
          </a:p>
        </p:txBody>
      </p:sp>
      <p:pic>
        <p:nvPicPr>
          <p:cNvPr id="5" name="Picture 4" descr="Agricultural wo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028" y="2058236"/>
            <a:ext cx="5174039" cy="3442569"/>
          </a:xfrm>
          <a:prstGeom prst="rect">
            <a:avLst/>
          </a:prstGeom>
          <a:ln>
            <a:noFill/>
          </a:ln>
          <a:effectLst>
            <a:softEdge rad="112500"/>
          </a:effectLst>
        </p:spPr>
      </p:pic>
    </p:spTree>
    <p:extLst>
      <p:ext uri="{BB962C8B-B14F-4D97-AF65-F5344CB8AC3E}">
        <p14:creationId xmlns:p14="http://schemas.microsoft.com/office/powerpoint/2010/main" val="6964439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5" y="1"/>
            <a:ext cx="9907571" cy="1371601"/>
          </a:xfrm>
        </p:spPr>
        <p:txBody>
          <a:bodyPr>
            <a:noAutofit/>
          </a:bodyPr>
          <a:lstStyle/>
          <a:p>
            <a:r>
              <a:rPr lang="fr-FR" sz="5400" dirty="0" smtClean="0">
                <a:solidFill>
                  <a:schemeClr val="bg1"/>
                </a:solidFill>
                <a:latin typeface="+mn-lt"/>
                <a:ea typeface="ヒラギノ角ゴ Pro W3" charset="-128"/>
                <a:cs typeface="Arial" charset="0"/>
              </a:rPr>
              <a:t>Education </a:t>
            </a:r>
            <a:r>
              <a:rPr lang="fr-FR" sz="5400" dirty="0" err="1">
                <a:latin typeface="+mn-lt"/>
                <a:ea typeface="ヒラギノ角ゴ Pro W3" charset="-128"/>
                <a:cs typeface="Arial" charset="0"/>
              </a:rPr>
              <a:t>p</a:t>
            </a:r>
            <a:r>
              <a:rPr lang="fr-FR" sz="5400" dirty="0" err="1" smtClean="0">
                <a:solidFill>
                  <a:schemeClr val="bg1"/>
                </a:solidFill>
                <a:latin typeface="+mn-lt"/>
                <a:ea typeface="ヒラギノ角ゴ Pro W3" charset="-128"/>
                <a:cs typeface="Arial" charset="0"/>
              </a:rPr>
              <a:t>romotes</a:t>
            </a:r>
            <a:r>
              <a:rPr lang="fr-FR" sz="5400" dirty="0" smtClean="0">
                <a:solidFill>
                  <a:schemeClr val="bg1"/>
                </a:solidFill>
                <a:latin typeface="+mn-lt"/>
                <a:ea typeface="ヒラギノ角ゴ Pro W3" charset="-128"/>
                <a:cs typeface="Arial" charset="0"/>
              </a:rPr>
              <a:t> </a:t>
            </a:r>
            <a:r>
              <a:rPr lang="fr-FR" sz="5400" dirty="0">
                <a:latin typeface="+mn-lt"/>
                <a:ea typeface="ヒラギノ角ゴ Pro W3" charset="-128"/>
                <a:cs typeface="Arial" charset="0"/>
              </a:rPr>
              <a:t>c</a:t>
            </a:r>
            <a:r>
              <a:rPr lang="fr-FR" sz="5400" dirty="0" smtClean="0">
                <a:solidFill>
                  <a:schemeClr val="bg1"/>
                </a:solidFill>
                <a:latin typeface="+mn-lt"/>
                <a:ea typeface="ヒラギノ角ゴ Pro W3" charset="-128"/>
                <a:cs typeface="Arial" charset="0"/>
              </a:rPr>
              <a:t>ompliance</a:t>
            </a:r>
            <a:endParaRPr lang="en-US" sz="5400" dirty="0">
              <a:latin typeface="+mn-lt"/>
            </a:endParaRPr>
          </a:p>
        </p:txBody>
      </p:sp>
      <p:sp>
        <p:nvSpPr>
          <p:cNvPr id="9" name="TextBox 8"/>
          <p:cNvSpPr txBox="1"/>
          <p:nvPr/>
        </p:nvSpPr>
        <p:spPr>
          <a:xfrm>
            <a:off x="5881901" y="2243578"/>
            <a:ext cx="5750775" cy="341632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rPr>
              <a:t>Education and outreach </a:t>
            </a:r>
            <a:r>
              <a:rPr lang="en-US" sz="2800" dirty="0" smtClean="0">
                <a:latin typeface="+mn-lt"/>
              </a:rPr>
              <a:t>for workers to understand and exercise </a:t>
            </a:r>
            <a:r>
              <a:rPr lang="en-US" sz="2800" dirty="0">
                <a:latin typeface="+mn-lt"/>
              </a:rPr>
              <a:t>their rights </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r>
              <a:rPr lang="en-US" sz="2800" dirty="0">
                <a:latin typeface="+mn-lt"/>
              </a:rPr>
              <a:t>Education and outreach </a:t>
            </a:r>
            <a:r>
              <a:rPr lang="en-US" sz="2800" dirty="0" smtClean="0">
                <a:latin typeface="+mn-lt"/>
              </a:rPr>
              <a:t>for employers to increase compliance </a:t>
            </a:r>
            <a:endParaRPr lang="en-US" sz="2800" dirty="0">
              <a:latin typeface="+mn-lt"/>
            </a:endParaRPr>
          </a:p>
          <a:p>
            <a:endParaRPr lang="en-US" dirty="0">
              <a:latin typeface="+mn-lt"/>
            </a:endParaRPr>
          </a:p>
          <a:p>
            <a:endParaRPr lang="en-US" dirty="0"/>
          </a:p>
        </p:txBody>
      </p:sp>
      <p:pic>
        <p:nvPicPr>
          <p:cNvPr id="5" name="Picture 4" descr="WHD outreach event"/>
          <p:cNvPicPr>
            <a:picLocks noChangeAspect="1"/>
          </p:cNvPicPr>
          <p:nvPr/>
        </p:nvPicPr>
        <p:blipFill rotWithShape="1">
          <a:blip r:embed="rId3">
            <a:extLst>
              <a:ext uri="{28A0092B-C50C-407E-A947-70E740481C1C}">
                <a14:useLocalDpi xmlns:a14="http://schemas.microsoft.com/office/drawing/2010/main" val="0"/>
              </a:ext>
            </a:extLst>
          </a:blip>
          <a:srcRect t="22003"/>
          <a:stretch/>
        </p:blipFill>
        <p:spPr>
          <a:xfrm>
            <a:off x="928224" y="2243578"/>
            <a:ext cx="4662679" cy="2727580"/>
          </a:xfrm>
          <a:prstGeom prst="rect">
            <a:avLst/>
          </a:prstGeom>
          <a:ln>
            <a:noFill/>
          </a:ln>
          <a:effectLst>
            <a:softEdge rad="31750"/>
          </a:effectLst>
        </p:spPr>
      </p:pic>
    </p:spTree>
    <p:extLst>
      <p:ext uri="{BB962C8B-B14F-4D97-AF65-F5344CB8AC3E}">
        <p14:creationId xmlns:p14="http://schemas.microsoft.com/office/powerpoint/2010/main" val="316406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1084082" y="300625"/>
            <a:ext cx="9126718" cy="8423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sz="5400" dirty="0" smtClean="0">
                <a:solidFill>
                  <a:schemeClr val="bg1"/>
                </a:solidFill>
              </a:rPr>
              <a:t>Increasing</a:t>
            </a:r>
            <a:r>
              <a:rPr lang="en-US" altLang="en-US" dirty="0" smtClean="0">
                <a:solidFill>
                  <a:schemeClr val="bg1"/>
                </a:solidFill>
              </a:rPr>
              <a:t> Our Impact</a:t>
            </a:r>
            <a:r>
              <a:rPr lang="en-US" altLang="en-US" dirty="0" smtClean="0">
                <a:solidFill>
                  <a:srgbClr val="E0B351"/>
                </a:solidFill>
              </a:rPr>
              <a:t/>
            </a:r>
            <a:br>
              <a:rPr lang="en-US" altLang="en-US" dirty="0" smtClean="0">
                <a:solidFill>
                  <a:srgbClr val="E0B351"/>
                </a:solidFill>
              </a:rPr>
            </a:br>
            <a:endParaRPr lang="en-US" altLang="en-US" dirty="0" smtClean="0">
              <a:solidFill>
                <a:srgbClr val="E0B351"/>
              </a:solidFill>
            </a:endParaRPr>
          </a:p>
        </p:txBody>
      </p:sp>
      <p:sp>
        <p:nvSpPr>
          <p:cNvPr id="103427" name="Rectangle 3"/>
          <p:cNvSpPr>
            <a:spLocks noGrp="1" noChangeArrowheads="1"/>
          </p:cNvSpPr>
          <p:nvPr>
            <p:ph type="body" idx="1"/>
          </p:nvPr>
        </p:nvSpPr>
        <p:spPr bwMode="auto">
          <a:xfrm>
            <a:off x="1981200" y="2505205"/>
            <a:ext cx="8229600" cy="362095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lnSpcReduction="20000"/>
          </a:bodyPr>
          <a:lstStyle/>
          <a:p>
            <a:pPr algn="ctr">
              <a:lnSpc>
                <a:spcPct val="90000"/>
              </a:lnSpc>
              <a:buFont typeface="Arial" panose="020B0604020202020204" pitchFamily="34" charset="0"/>
              <a:buNone/>
            </a:pPr>
            <a:r>
              <a:rPr lang="en-US" altLang="en-US" sz="2800" dirty="0">
                <a:solidFill>
                  <a:schemeClr val="bg1"/>
                </a:solidFill>
              </a:rPr>
              <a:t>	WHD is committed to working with stakeholders to ensure that all workers receive the rights they are entitled to under the law.  </a:t>
            </a:r>
          </a:p>
          <a:p>
            <a:pPr algn="ctr">
              <a:lnSpc>
                <a:spcPct val="90000"/>
              </a:lnSpc>
              <a:buFont typeface="Arial" panose="020B0604020202020204" pitchFamily="34" charset="0"/>
              <a:buNone/>
            </a:pPr>
            <a:endParaRPr lang="en-US" altLang="en-US" sz="2800" dirty="0">
              <a:solidFill>
                <a:schemeClr val="bg1"/>
              </a:solidFill>
            </a:endParaRPr>
          </a:p>
          <a:p>
            <a:pPr>
              <a:lnSpc>
                <a:spcPct val="90000"/>
              </a:lnSpc>
            </a:pPr>
            <a:r>
              <a:rPr lang="en-US" altLang="en-US" sz="2800" dirty="0">
                <a:solidFill>
                  <a:schemeClr val="bg1"/>
                </a:solidFill>
              </a:rPr>
              <a:t>Collaborations and Consultations</a:t>
            </a:r>
          </a:p>
          <a:p>
            <a:pPr>
              <a:lnSpc>
                <a:spcPct val="90000"/>
              </a:lnSpc>
            </a:pPr>
            <a:r>
              <a:rPr lang="en-US" altLang="en-US" sz="2800" dirty="0">
                <a:solidFill>
                  <a:schemeClr val="bg1"/>
                </a:solidFill>
              </a:rPr>
              <a:t>Community-Based</a:t>
            </a:r>
          </a:p>
          <a:p>
            <a:pPr>
              <a:lnSpc>
                <a:spcPct val="90000"/>
              </a:lnSpc>
            </a:pPr>
            <a:r>
              <a:rPr lang="en-US" altLang="en-US" sz="2800" dirty="0">
                <a:solidFill>
                  <a:schemeClr val="bg1"/>
                </a:solidFill>
              </a:rPr>
              <a:t>Business Associations</a:t>
            </a:r>
          </a:p>
          <a:p>
            <a:pPr>
              <a:lnSpc>
                <a:spcPct val="90000"/>
              </a:lnSpc>
            </a:pPr>
            <a:r>
              <a:rPr lang="en-US" altLang="en-US" sz="2800" dirty="0">
                <a:solidFill>
                  <a:schemeClr val="bg1"/>
                </a:solidFill>
              </a:rPr>
              <a:t>Federal and State Agencies</a:t>
            </a:r>
          </a:p>
          <a:p>
            <a:pPr>
              <a:lnSpc>
                <a:spcPct val="90000"/>
              </a:lnSpc>
            </a:pPr>
            <a:r>
              <a:rPr lang="en-US" altLang="en-US" sz="2800" dirty="0">
                <a:solidFill>
                  <a:schemeClr val="bg1"/>
                </a:solidFill>
              </a:rPr>
              <a:t>Worker Rights Organizations</a:t>
            </a:r>
          </a:p>
          <a:p>
            <a:pPr>
              <a:lnSpc>
                <a:spcPct val="90000"/>
              </a:lnSpc>
            </a:pPr>
            <a:r>
              <a:rPr lang="en-US" altLang="en-US" sz="2800" dirty="0">
                <a:solidFill>
                  <a:schemeClr val="bg1"/>
                </a:solidFill>
              </a:rPr>
              <a:t>Foreign Consulates</a:t>
            </a:r>
          </a:p>
        </p:txBody>
      </p:sp>
      <p:sp>
        <p:nvSpPr>
          <p:cNvPr id="2" name="TextBox 1"/>
          <p:cNvSpPr txBox="1"/>
          <p:nvPr/>
        </p:nvSpPr>
        <p:spPr>
          <a:xfrm>
            <a:off x="1084082" y="1857956"/>
            <a:ext cx="5024487" cy="347787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mn-lt"/>
              </a:rPr>
              <a:t>Collaborations and consultations</a:t>
            </a:r>
          </a:p>
          <a:p>
            <a:pPr marL="342900" indent="-342900">
              <a:buFont typeface="Arial" panose="020B0604020202020204" pitchFamily="34" charset="0"/>
              <a:buChar char="•"/>
            </a:pPr>
            <a:r>
              <a:rPr lang="en-US" sz="2800" dirty="0" smtClean="0">
                <a:latin typeface="+mn-lt"/>
              </a:rPr>
              <a:t>Communities of Color </a:t>
            </a:r>
          </a:p>
          <a:p>
            <a:pPr marL="342900" indent="-342900">
              <a:buFont typeface="Arial" panose="020B0604020202020204" pitchFamily="34" charset="0"/>
              <a:buChar char="•"/>
            </a:pPr>
            <a:r>
              <a:rPr lang="en-US" sz="2800" dirty="0" smtClean="0">
                <a:latin typeface="+mn-lt"/>
              </a:rPr>
              <a:t>Community-based </a:t>
            </a:r>
            <a:r>
              <a:rPr lang="en-US" sz="2800" dirty="0">
                <a:latin typeface="+mn-lt"/>
              </a:rPr>
              <a:t>organizations</a:t>
            </a:r>
          </a:p>
          <a:p>
            <a:pPr marL="342900" indent="-342900">
              <a:buFont typeface="Arial" panose="020B0604020202020204" pitchFamily="34" charset="0"/>
              <a:buChar char="•"/>
            </a:pPr>
            <a:r>
              <a:rPr lang="en-US" sz="2800" dirty="0">
                <a:latin typeface="+mn-lt"/>
              </a:rPr>
              <a:t>Worker Centers</a:t>
            </a:r>
          </a:p>
          <a:p>
            <a:pPr marL="342900" indent="-342900">
              <a:buFont typeface="Arial" panose="020B0604020202020204" pitchFamily="34" charset="0"/>
              <a:buChar char="•"/>
            </a:pPr>
            <a:r>
              <a:rPr lang="en-US" sz="2800" dirty="0">
                <a:latin typeface="+mn-lt"/>
              </a:rPr>
              <a:t>Unions</a:t>
            </a:r>
          </a:p>
          <a:p>
            <a:endParaRPr lang="en-US" dirty="0"/>
          </a:p>
        </p:txBody>
      </p:sp>
      <p:sp>
        <p:nvSpPr>
          <p:cNvPr id="7" name="TextBox 6"/>
          <p:cNvSpPr txBox="1"/>
          <p:nvPr/>
        </p:nvSpPr>
        <p:spPr>
          <a:xfrm>
            <a:off x="6108569" y="1857956"/>
            <a:ext cx="5024487" cy="2185214"/>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mn-lt"/>
              </a:rPr>
              <a:t>Business associations</a:t>
            </a:r>
          </a:p>
          <a:p>
            <a:pPr marL="342900" indent="-342900">
              <a:buFont typeface="Arial" panose="020B0604020202020204" pitchFamily="34" charset="0"/>
              <a:buChar char="•"/>
            </a:pPr>
            <a:r>
              <a:rPr lang="en-US" sz="2800" dirty="0" smtClean="0">
                <a:latin typeface="+mn-lt"/>
              </a:rPr>
              <a:t>Federal and state agencies</a:t>
            </a:r>
          </a:p>
          <a:p>
            <a:pPr marL="342900" indent="-342900">
              <a:buFont typeface="Arial" panose="020B0604020202020204" pitchFamily="34" charset="0"/>
              <a:buChar char="•"/>
            </a:pPr>
            <a:r>
              <a:rPr lang="en-US" sz="2800" dirty="0" smtClean="0">
                <a:latin typeface="+mn-lt"/>
              </a:rPr>
              <a:t>Worker rights organizations</a:t>
            </a:r>
          </a:p>
          <a:p>
            <a:pPr marL="342900" indent="-342900">
              <a:buFont typeface="Arial" panose="020B0604020202020204" pitchFamily="34" charset="0"/>
              <a:buChar char="•"/>
            </a:pPr>
            <a:r>
              <a:rPr lang="en-US" sz="2800" dirty="0" smtClean="0">
                <a:latin typeface="+mn-lt"/>
              </a:rPr>
              <a:t>Foreign consulates</a:t>
            </a:r>
          </a:p>
          <a:p>
            <a:endParaRPr lang="en-US" dirty="0"/>
          </a:p>
        </p:txBody>
      </p:sp>
    </p:spTree>
    <p:extLst>
      <p:ext uri="{BB962C8B-B14F-4D97-AF65-F5344CB8AC3E}">
        <p14:creationId xmlns:p14="http://schemas.microsoft.com/office/powerpoint/2010/main" val="242533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48" y="0"/>
            <a:ext cx="10545452" cy="1417638"/>
          </a:xfrm>
        </p:spPr>
        <p:txBody>
          <a:bodyPr>
            <a:normAutofit/>
          </a:bodyPr>
          <a:lstStyle/>
          <a:p>
            <a:r>
              <a:rPr lang="en-US" sz="5400" dirty="0" smtClean="0">
                <a:solidFill>
                  <a:schemeClr val="bg1"/>
                </a:solidFill>
              </a:rPr>
              <a:t>Wage and Hour Division</a:t>
            </a:r>
            <a:endParaRPr lang="en-US" sz="5400" dirty="0">
              <a:solidFill>
                <a:schemeClr val="bg1"/>
              </a:solidFill>
            </a:endParaRPr>
          </a:p>
        </p:txBody>
      </p:sp>
      <p:pic>
        <p:nvPicPr>
          <p:cNvPr id="6" name="Picture 5" descr="Worker cleaning a rest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58" y="1682299"/>
            <a:ext cx="5335571" cy="3549315"/>
          </a:xfrm>
          <a:prstGeom prst="rect">
            <a:avLst/>
          </a:prstGeom>
          <a:ln>
            <a:noFill/>
          </a:ln>
          <a:effectLst>
            <a:softEdge rad="31750"/>
          </a:effectLst>
        </p:spPr>
      </p:pic>
      <p:pic>
        <p:nvPicPr>
          <p:cNvPr id="7" name="Picture 6" descr="WHD Logo"/>
          <p:cNvPicPr>
            <a:picLocks noChangeAspect="1"/>
          </p:cNvPicPr>
          <p:nvPr/>
        </p:nvPicPr>
        <p:blipFill>
          <a:blip r:embed="rId4"/>
          <a:stretch>
            <a:fillRect/>
          </a:stretch>
        </p:blipFill>
        <p:spPr>
          <a:xfrm>
            <a:off x="10137523" y="335251"/>
            <a:ext cx="1444877" cy="701101"/>
          </a:xfrm>
          <a:prstGeom prst="rect">
            <a:avLst/>
          </a:prstGeom>
        </p:spPr>
      </p:pic>
      <p:sp>
        <p:nvSpPr>
          <p:cNvPr id="3" name="Content Placeholder 2"/>
          <p:cNvSpPr>
            <a:spLocks noGrp="1"/>
          </p:cNvSpPr>
          <p:nvPr>
            <p:ph idx="1"/>
          </p:nvPr>
        </p:nvSpPr>
        <p:spPr>
          <a:xfrm>
            <a:off x="3443927" y="4090615"/>
            <a:ext cx="10580016" cy="799942"/>
          </a:xfrm>
        </p:spPr>
        <p:txBody>
          <a:bodyPr>
            <a:noAutofit/>
          </a:bodyPr>
          <a:lstStyle/>
          <a:p>
            <a:pPr marL="0" indent="0">
              <a:spcBef>
                <a:spcPts val="0"/>
              </a:spcBef>
              <a:buNone/>
            </a:pPr>
            <a:r>
              <a:rPr lang="en-US" sz="6000" dirty="0">
                <a:solidFill>
                  <a:schemeClr val="tx2">
                    <a:lumMod val="75000"/>
                  </a:schemeClr>
                </a:solidFill>
              </a:rPr>
              <a:t>We </a:t>
            </a:r>
            <a:r>
              <a:rPr lang="en-US" sz="6000" b="1" dirty="0">
                <a:solidFill>
                  <a:schemeClr val="tx2">
                    <a:lumMod val="60000"/>
                    <a:lumOff val="40000"/>
                  </a:schemeClr>
                </a:solidFill>
              </a:rPr>
              <a:t>serve</a:t>
            </a:r>
            <a:r>
              <a:rPr lang="en-US" sz="6000" dirty="0">
                <a:solidFill>
                  <a:schemeClr val="tx2">
                    <a:lumMod val="75000"/>
                  </a:schemeClr>
                </a:solidFill>
              </a:rPr>
              <a:t> workers </a:t>
            </a:r>
            <a:endParaRPr lang="en-US" sz="6000" dirty="0" smtClean="0">
              <a:solidFill>
                <a:schemeClr val="tx2">
                  <a:lumMod val="75000"/>
                </a:schemeClr>
              </a:solidFill>
            </a:endParaRPr>
          </a:p>
          <a:p>
            <a:pPr marL="0" indent="0">
              <a:spcBef>
                <a:spcPts val="0"/>
              </a:spcBef>
              <a:buNone/>
            </a:pPr>
            <a:r>
              <a:rPr lang="en-US" sz="6000" dirty="0" smtClean="0">
                <a:solidFill>
                  <a:schemeClr val="tx2">
                    <a:lumMod val="75000"/>
                  </a:schemeClr>
                </a:solidFill>
              </a:rPr>
              <a:t>			and </a:t>
            </a:r>
            <a:r>
              <a:rPr lang="en-US" sz="6000" dirty="0">
                <a:solidFill>
                  <a:schemeClr val="tx2">
                    <a:lumMod val="75000"/>
                  </a:schemeClr>
                </a:solidFill>
              </a:rPr>
              <a:t>employers</a:t>
            </a:r>
          </a:p>
        </p:txBody>
      </p:sp>
    </p:spTree>
    <p:extLst>
      <p:ext uri="{BB962C8B-B14F-4D97-AF65-F5344CB8AC3E}">
        <p14:creationId xmlns:p14="http://schemas.microsoft.com/office/powerpoint/2010/main" val="15594870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82" y="1"/>
            <a:ext cx="9583918" cy="1371601"/>
          </a:xfrm>
        </p:spPr>
        <p:txBody>
          <a:bodyPr>
            <a:noAutofit/>
          </a:bodyPr>
          <a:lstStyle/>
          <a:p>
            <a:r>
              <a:rPr lang="en-US" sz="5400" dirty="0" smtClean="0">
                <a:solidFill>
                  <a:srgbClr val="FFC000"/>
                </a:solidFill>
                <a:ea typeface="ヒラギノ角ゴ Pro W3" charset="-128"/>
                <a:cs typeface="Arial" charset="0"/>
              </a:rPr>
              <a:t>Essential</a:t>
            </a:r>
            <a:r>
              <a:rPr lang="en-US" sz="5400" dirty="0" smtClean="0">
                <a:ea typeface="ヒラギノ角ゴ Pro W3" charset="-128"/>
                <a:cs typeface="Arial" charset="0"/>
              </a:rPr>
              <a:t> </a:t>
            </a:r>
            <a:r>
              <a:rPr lang="en-US" sz="5400" dirty="0">
                <a:ea typeface="ヒラギノ角ゴ Pro W3" charset="-128"/>
                <a:cs typeface="Arial" charset="0"/>
              </a:rPr>
              <a:t>Workers</a:t>
            </a:r>
            <a:endParaRPr lang="en-US" sz="5400" dirty="0"/>
          </a:p>
        </p:txBody>
      </p:sp>
      <p:sp>
        <p:nvSpPr>
          <p:cNvPr id="4" name="Rectangle 3"/>
          <p:cNvSpPr/>
          <p:nvPr/>
        </p:nvSpPr>
        <p:spPr>
          <a:xfrm>
            <a:off x="4062953" y="1793717"/>
            <a:ext cx="2894029" cy="3139321"/>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t>Restaurant</a:t>
            </a:r>
          </a:p>
          <a:p>
            <a:pPr marL="342900" indent="-342900">
              <a:spcAft>
                <a:spcPts val="600"/>
              </a:spcAft>
              <a:buFont typeface="Arial" panose="020B0604020202020204" pitchFamily="34" charset="0"/>
              <a:buChar char="•"/>
            </a:pPr>
            <a:r>
              <a:rPr lang="en-US" dirty="0" smtClean="0">
                <a:latin typeface="+mn-lt"/>
              </a:rPr>
              <a:t>Construction</a:t>
            </a:r>
            <a:r>
              <a:rPr lang="en-US" dirty="0">
                <a:latin typeface="+mn-lt"/>
              </a:rPr>
              <a:t>	</a:t>
            </a:r>
          </a:p>
          <a:p>
            <a:pPr marL="342900" indent="-342900">
              <a:spcAft>
                <a:spcPts val="600"/>
              </a:spcAft>
              <a:buFont typeface="Arial" panose="020B0604020202020204" pitchFamily="34" charset="0"/>
              <a:buChar char="•"/>
            </a:pPr>
            <a:r>
              <a:rPr lang="en-US" dirty="0" smtClean="0">
                <a:latin typeface="+mn-lt"/>
              </a:rPr>
              <a:t>Guards</a:t>
            </a:r>
            <a:endParaRPr lang="en-US" dirty="0">
              <a:latin typeface="+mn-lt"/>
            </a:endParaRPr>
          </a:p>
          <a:p>
            <a:pPr marL="342900" indent="-342900">
              <a:spcAft>
                <a:spcPts val="600"/>
              </a:spcAft>
              <a:buFont typeface="Arial" panose="020B0604020202020204" pitchFamily="34" charset="0"/>
              <a:buChar char="•"/>
            </a:pPr>
            <a:r>
              <a:rPr lang="en-US" dirty="0">
                <a:latin typeface="+mn-lt"/>
              </a:rPr>
              <a:t>Hotel Workers</a:t>
            </a:r>
          </a:p>
          <a:p>
            <a:pPr marL="342900" indent="-342900">
              <a:spcAft>
                <a:spcPts val="600"/>
              </a:spcAft>
              <a:buFont typeface="Arial" panose="020B0604020202020204" pitchFamily="34" charset="0"/>
              <a:buChar char="•"/>
            </a:pPr>
            <a:r>
              <a:rPr lang="en-US" dirty="0">
                <a:latin typeface="+mn-lt"/>
              </a:rPr>
              <a:t>Landscaping</a:t>
            </a:r>
          </a:p>
          <a:p>
            <a:pPr marL="342900" indent="-342900">
              <a:spcAft>
                <a:spcPts val="600"/>
              </a:spcAft>
              <a:buFont typeface="Arial" panose="020B0604020202020204" pitchFamily="34" charset="0"/>
              <a:buChar char="•"/>
            </a:pPr>
            <a:r>
              <a:rPr lang="en-US" dirty="0">
                <a:latin typeface="+mn-lt"/>
              </a:rPr>
              <a:t>Janitorial Services</a:t>
            </a:r>
          </a:p>
          <a:p>
            <a:endParaRPr lang="en-US" dirty="0"/>
          </a:p>
        </p:txBody>
      </p:sp>
      <p:pic>
        <p:nvPicPr>
          <p:cNvPr id="3" name="Picture 2" descr="Grocery Cashier" title="Grocery Cashi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546" y="1946183"/>
            <a:ext cx="4054191" cy="2798307"/>
          </a:xfrm>
          <a:prstGeom prst="rect">
            <a:avLst/>
          </a:prstGeom>
          <a:effectLst/>
        </p:spPr>
      </p:pic>
      <p:sp>
        <p:nvSpPr>
          <p:cNvPr id="5" name="Rectangle 4"/>
          <p:cNvSpPr/>
          <p:nvPr/>
        </p:nvSpPr>
        <p:spPr>
          <a:xfrm>
            <a:off x="972531" y="1796341"/>
            <a:ext cx="2894029" cy="3508653"/>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latin typeface="+mn-lt"/>
              </a:rPr>
              <a:t>Agriculture	</a:t>
            </a:r>
          </a:p>
          <a:p>
            <a:pPr marL="342900" indent="-342900">
              <a:spcAft>
                <a:spcPts val="600"/>
              </a:spcAft>
              <a:buFont typeface="Arial" panose="020B0604020202020204" pitchFamily="34" charset="0"/>
              <a:buChar char="•"/>
            </a:pPr>
            <a:r>
              <a:rPr lang="en-US" dirty="0">
                <a:latin typeface="+mn-lt"/>
              </a:rPr>
              <a:t>Health Care</a:t>
            </a:r>
          </a:p>
          <a:p>
            <a:pPr marL="342900" indent="-342900">
              <a:spcAft>
                <a:spcPts val="600"/>
              </a:spcAft>
              <a:buFont typeface="Arial" panose="020B0604020202020204" pitchFamily="34" charset="0"/>
              <a:buChar char="•"/>
            </a:pPr>
            <a:r>
              <a:rPr lang="en-US" dirty="0">
                <a:latin typeface="+mn-lt"/>
              </a:rPr>
              <a:t>Grocery </a:t>
            </a:r>
          </a:p>
          <a:p>
            <a:pPr marL="342900" indent="-342900">
              <a:spcAft>
                <a:spcPts val="600"/>
              </a:spcAft>
              <a:buFont typeface="Arial" panose="020B0604020202020204" pitchFamily="34" charset="0"/>
              <a:buChar char="•"/>
            </a:pPr>
            <a:r>
              <a:rPr lang="en-US" dirty="0">
                <a:latin typeface="+mn-lt"/>
              </a:rPr>
              <a:t>Delivery Services</a:t>
            </a:r>
          </a:p>
          <a:p>
            <a:pPr marL="342900" indent="-342900">
              <a:spcAft>
                <a:spcPts val="600"/>
              </a:spcAft>
              <a:buFont typeface="Arial" panose="020B0604020202020204" pitchFamily="34" charset="0"/>
              <a:buChar char="•"/>
            </a:pPr>
            <a:r>
              <a:rPr lang="en-US" dirty="0">
                <a:latin typeface="+mn-lt"/>
              </a:rPr>
              <a:t>First Responders</a:t>
            </a:r>
          </a:p>
          <a:p>
            <a:pPr marL="342900" indent="-342900">
              <a:spcAft>
                <a:spcPts val="600"/>
              </a:spcAft>
              <a:buFont typeface="Arial" panose="020B0604020202020204" pitchFamily="34" charset="0"/>
              <a:buChar char="•"/>
            </a:pPr>
            <a:r>
              <a:rPr lang="en-US" dirty="0">
                <a:latin typeface="+mn-lt"/>
              </a:rPr>
              <a:t>Public Transportation </a:t>
            </a:r>
          </a:p>
          <a:p>
            <a:endParaRPr lang="en-US" dirty="0"/>
          </a:p>
        </p:txBody>
      </p:sp>
    </p:spTree>
    <p:extLst>
      <p:ext uri="{BB962C8B-B14F-4D97-AF65-F5344CB8AC3E}">
        <p14:creationId xmlns:p14="http://schemas.microsoft.com/office/powerpoint/2010/main" val="31332650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90" y="-75414"/>
            <a:ext cx="8229600" cy="1371601"/>
          </a:xfrm>
        </p:spPr>
        <p:txBody>
          <a:bodyPr>
            <a:normAutofit/>
          </a:bodyPr>
          <a:lstStyle/>
          <a:p>
            <a:r>
              <a:rPr lang="en-US" sz="5400" dirty="0" smtClean="0">
                <a:ea typeface="ヒラギノ角ゴ Pro W3" charset="-128"/>
                <a:cs typeface="Arial" charset="0"/>
              </a:rPr>
              <a:t>Risks for </a:t>
            </a:r>
            <a:r>
              <a:rPr lang="en-US" sz="5400" dirty="0" smtClean="0">
                <a:solidFill>
                  <a:srgbClr val="FFC000"/>
                </a:solidFill>
                <a:ea typeface="ヒラギノ角ゴ Pro W3" charset="-128"/>
                <a:cs typeface="Arial" charset="0"/>
              </a:rPr>
              <a:t>Essential</a:t>
            </a:r>
            <a:r>
              <a:rPr lang="en-US" sz="5400" dirty="0" smtClean="0">
                <a:ea typeface="ヒラギノ角ゴ Pro W3" charset="-128"/>
                <a:cs typeface="Arial" charset="0"/>
              </a:rPr>
              <a:t> Workers</a:t>
            </a:r>
            <a:endParaRPr lang="en-US" sz="5400" dirty="0"/>
          </a:p>
        </p:txBody>
      </p:sp>
      <p:sp>
        <p:nvSpPr>
          <p:cNvPr id="5" name="Rectangle 4"/>
          <p:cNvSpPr/>
          <p:nvPr/>
        </p:nvSpPr>
        <p:spPr>
          <a:xfrm>
            <a:off x="1206632" y="1864516"/>
            <a:ext cx="8536632" cy="3724096"/>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800" dirty="0">
                <a:latin typeface="+mj-lt"/>
              </a:rPr>
              <a:t>Low wages</a:t>
            </a:r>
          </a:p>
          <a:p>
            <a:pPr marL="342900" indent="-342900">
              <a:spcBef>
                <a:spcPts val="600"/>
              </a:spcBef>
              <a:spcAft>
                <a:spcPts val="600"/>
              </a:spcAft>
              <a:buFont typeface="Arial" panose="020B0604020202020204" pitchFamily="34" charset="0"/>
              <a:buChar char="•"/>
            </a:pPr>
            <a:r>
              <a:rPr lang="en-US" sz="2800" dirty="0">
                <a:latin typeface="+mj-lt"/>
              </a:rPr>
              <a:t>Work “off </a:t>
            </a:r>
            <a:r>
              <a:rPr lang="en-US" sz="2800" dirty="0">
                <a:latin typeface="+mn-lt"/>
              </a:rPr>
              <a:t>the</a:t>
            </a:r>
            <a:r>
              <a:rPr lang="en-US" sz="2800" dirty="0">
                <a:latin typeface="+mj-lt"/>
              </a:rPr>
              <a:t> clock” </a:t>
            </a:r>
          </a:p>
          <a:p>
            <a:pPr marL="342900" indent="-342900">
              <a:spcBef>
                <a:spcPts val="600"/>
              </a:spcBef>
              <a:spcAft>
                <a:spcPts val="600"/>
              </a:spcAft>
              <a:buFont typeface="Arial" panose="020B0604020202020204" pitchFamily="34" charset="0"/>
              <a:buChar char="•"/>
            </a:pPr>
            <a:r>
              <a:rPr lang="en-US" sz="2800" dirty="0">
                <a:latin typeface="+mj-lt"/>
              </a:rPr>
              <a:t>At-risk employment relationships (including misclassification)</a:t>
            </a:r>
          </a:p>
          <a:p>
            <a:pPr marL="342900" indent="-342900">
              <a:spcBef>
                <a:spcPts val="600"/>
              </a:spcBef>
              <a:spcAft>
                <a:spcPts val="600"/>
              </a:spcAft>
              <a:buFont typeface="Arial" panose="020B0604020202020204" pitchFamily="34" charset="0"/>
              <a:buChar char="•"/>
            </a:pPr>
            <a:r>
              <a:rPr lang="en-US" sz="2800" dirty="0">
                <a:latin typeface="+mj-lt"/>
              </a:rPr>
              <a:t>Increased exposure to a variety of workplace risks and hazards</a:t>
            </a:r>
          </a:p>
          <a:p>
            <a:pPr marL="342900" indent="-342900">
              <a:spcBef>
                <a:spcPts val="600"/>
              </a:spcBef>
              <a:spcAft>
                <a:spcPts val="600"/>
              </a:spcAft>
              <a:buFont typeface="Arial" panose="020B0604020202020204" pitchFamily="34" charset="0"/>
              <a:buChar char="•"/>
            </a:pPr>
            <a:r>
              <a:rPr lang="en-US" sz="2800" dirty="0">
                <a:latin typeface="+mj-lt"/>
              </a:rPr>
              <a:t>Denial of qualified leave </a:t>
            </a:r>
          </a:p>
        </p:txBody>
      </p:sp>
    </p:spTree>
    <p:extLst>
      <p:ext uri="{BB962C8B-B14F-4D97-AF65-F5344CB8AC3E}">
        <p14:creationId xmlns:p14="http://schemas.microsoft.com/office/powerpoint/2010/main" val="14052050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474" y="1"/>
            <a:ext cx="9101328" cy="1371601"/>
          </a:xfrm>
        </p:spPr>
        <p:txBody>
          <a:bodyPr>
            <a:normAutofit/>
          </a:bodyPr>
          <a:lstStyle/>
          <a:p>
            <a:r>
              <a:rPr lang="en-US" sz="5400" dirty="0" smtClean="0">
                <a:solidFill>
                  <a:srgbClr val="FFC000"/>
                </a:solidFill>
                <a:ea typeface="ヒラギノ角ゴ Pro W3" charset="-128"/>
                <a:cs typeface="Arial" charset="0"/>
              </a:rPr>
              <a:t>Essential</a:t>
            </a:r>
            <a:r>
              <a:rPr lang="en-US" sz="5400" dirty="0" smtClean="0">
                <a:solidFill>
                  <a:schemeClr val="bg1"/>
                </a:solidFill>
                <a:ea typeface="ヒラギノ角ゴ Pro W3" charset="-128"/>
                <a:cs typeface="Arial" charset="0"/>
              </a:rPr>
              <a:t> Protections</a:t>
            </a:r>
            <a:endParaRPr lang="en-US" sz="5400" dirty="0"/>
          </a:p>
        </p:txBody>
      </p:sp>
      <p:sp>
        <p:nvSpPr>
          <p:cNvPr id="6" name="TextBox 5"/>
          <p:cNvSpPr txBox="1"/>
          <p:nvPr/>
        </p:nvSpPr>
        <p:spPr>
          <a:xfrm>
            <a:off x="5326147" y="1641449"/>
            <a:ext cx="6296324" cy="4411464"/>
          </a:xfrm>
          <a:prstGeom prst="rect">
            <a:avLst/>
          </a:prstGeom>
          <a:noFill/>
        </p:spPr>
        <p:txBody>
          <a:bodyPr wrap="square" rtlCol="0">
            <a:spAutoFit/>
          </a:bodyPr>
          <a:lstStyle/>
          <a:p>
            <a:pPr marL="342900" indent="-342900">
              <a:spcAft>
                <a:spcPts val="400"/>
              </a:spcAft>
              <a:buFont typeface="Arial" panose="020B0604020202020204" pitchFamily="34" charset="0"/>
              <a:buChar char="•"/>
            </a:pPr>
            <a:r>
              <a:rPr lang="en-US" dirty="0">
                <a:latin typeface="Calibri"/>
                <a:cs typeface="Arial" panose="020B0604020202020204" pitchFamily="34" charset="0"/>
              </a:rPr>
              <a:t>Payment of minimum wages and overtime</a:t>
            </a:r>
          </a:p>
          <a:p>
            <a:pPr marL="342900" indent="-342900">
              <a:spcAft>
                <a:spcPts val="400"/>
              </a:spcAft>
              <a:buFont typeface="Arial" panose="020B0604020202020204" pitchFamily="34" charset="0"/>
              <a:buChar char="•"/>
            </a:pPr>
            <a:r>
              <a:rPr lang="en-US" dirty="0">
                <a:latin typeface="Calibri"/>
                <a:cs typeface="Arial" panose="020B0604020202020204" pitchFamily="34" charset="0"/>
              </a:rPr>
              <a:t>Youth employment standards</a:t>
            </a:r>
          </a:p>
          <a:p>
            <a:pPr marL="342900" indent="-342900">
              <a:spcAft>
                <a:spcPts val="400"/>
              </a:spcAft>
              <a:buFont typeface="Arial" panose="020B0604020202020204" pitchFamily="34" charset="0"/>
              <a:buChar char="•"/>
            </a:pPr>
            <a:r>
              <a:rPr lang="en-US" dirty="0">
                <a:latin typeface="Calibri"/>
                <a:cs typeface="Arial" panose="020B0604020202020204" pitchFamily="34" charset="0"/>
              </a:rPr>
              <a:t>Job protections for time taken for the birth of a child or caring for sick family members</a:t>
            </a:r>
          </a:p>
          <a:p>
            <a:pPr marL="342900" indent="-342900">
              <a:spcAft>
                <a:spcPts val="400"/>
              </a:spcAft>
              <a:buFont typeface="Arial" panose="020B0604020202020204" pitchFamily="34" charset="0"/>
              <a:buChar char="•"/>
            </a:pPr>
            <a:r>
              <a:rPr lang="en-US" dirty="0">
                <a:latin typeface="Calibri"/>
                <a:cs typeface="Arial" panose="020B0604020202020204" pitchFamily="34" charset="0"/>
              </a:rPr>
              <a:t>Housing and transportation standards for farm workers</a:t>
            </a:r>
          </a:p>
          <a:p>
            <a:pPr marL="342900" indent="-342900">
              <a:spcAft>
                <a:spcPts val="400"/>
              </a:spcAft>
              <a:buFont typeface="Arial" panose="020B0604020202020204" pitchFamily="34" charset="0"/>
              <a:buChar char="•"/>
            </a:pPr>
            <a:r>
              <a:rPr lang="en-US" dirty="0">
                <a:latin typeface="Calibri"/>
                <a:cs typeface="Arial" panose="020B0604020202020204" pitchFamily="34" charset="0"/>
              </a:rPr>
              <a:t>Payment of prevailing wage rates for federally funded construction and service contract work</a:t>
            </a:r>
          </a:p>
          <a:p>
            <a:pPr marL="342900" indent="-342900">
              <a:spcAft>
                <a:spcPts val="400"/>
              </a:spcAft>
              <a:buFont typeface="Arial" panose="020B0604020202020204" pitchFamily="34" charset="0"/>
              <a:buChar char="•"/>
            </a:pPr>
            <a:r>
              <a:rPr lang="en-US" dirty="0">
                <a:latin typeface="Calibri"/>
                <a:cs typeface="Arial" panose="020B0604020202020204" pitchFamily="34" charset="0"/>
              </a:rPr>
              <a:t>Standards for hiring and paying workers temporarily in the U.S under H-2A, H-1B and H-2B visas</a:t>
            </a:r>
          </a:p>
        </p:txBody>
      </p:sp>
      <p:pic>
        <p:nvPicPr>
          <p:cNvPr id="4" name="Picture 3" descr="Retail Worker at cash register" title="Retail Worker at cash regi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19" y="2075082"/>
            <a:ext cx="4376928" cy="2919984"/>
          </a:xfrm>
          <a:prstGeom prst="rect">
            <a:avLst/>
          </a:prstGeom>
          <a:effectLst/>
        </p:spPr>
      </p:pic>
    </p:spTree>
    <p:extLst>
      <p:ext uri="{BB962C8B-B14F-4D97-AF65-F5344CB8AC3E}">
        <p14:creationId xmlns:p14="http://schemas.microsoft.com/office/powerpoint/2010/main" val="31872783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80233" y="1383787"/>
            <a:ext cx="10972800" cy="3849127"/>
          </a:xfrm>
        </p:spPr>
        <p:txBody>
          <a:bodyPr>
            <a:normAutofit/>
          </a:bodyPr>
          <a:lstStyle/>
          <a:p>
            <a:pPr rtl="0" eaLnBrk="1" fontAlgn="base" latinLnBrk="0" hangingPunct="1"/>
            <a:r>
              <a:rPr lang="en-US" sz="7300" b="0" i="0" kern="1200" spc="0" baseline="0" dirty="0" smtClean="0">
                <a:ln>
                  <a:noFill/>
                </a:ln>
                <a:solidFill>
                  <a:srgbClr val="FFC000"/>
                </a:solidFill>
                <a:effectLst/>
                <a:latin typeface="Calibri" panose="020F0502020204030204" pitchFamily="34" charset="0"/>
                <a:ea typeface="ヒラギノ角ゴ Pro W3"/>
                <a:cs typeface="+mn-cs"/>
              </a:rPr>
              <a:t>Essential</a:t>
            </a:r>
            <a:r>
              <a:rPr lang="en-US" sz="7300" b="0" i="0" kern="1200" spc="0" baseline="0" dirty="0" smtClean="0">
                <a:ln>
                  <a:noFill/>
                </a:ln>
                <a:solidFill>
                  <a:srgbClr val="FFFFFF"/>
                </a:solidFill>
                <a:effectLst/>
                <a:latin typeface="Calibri" panose="020F0502020204030204" pitchFamily="34" charset="0"/>
                <a:ea typeface="ヒラギノ角ゴ Pro W3"/>
                <a:cs typeface="+mn-cs"/>
              </a:rPr>
              <a:t> </a:t>
            </a:r>
            <a:r>
              <a:rPr lang="en-US" sz="7300" b="0" i="0" kern="1200" spc="0" baseline="0" dirty="0" smtClean="0">
                <a:ln>
                  <a:noFill/>
                </a:ln>
                <a:solidFill>
                  <a:srgbClr val="FFC000"/>
                </a:solidFill>
                <a:effectLst/>
                <a:latin typeface="Calibri" panose="020F0502020204030204" pitchFamily="34" charset="0"/>
                <a:ea typeface="ヒラギノ角ゴ Pro W3"/>
                <a:cs typeface="+mn-cs"/>
              </a:rPr>
              <a:t>Protections</a:t>
            </a:r>
            <a:r>
              <a:rPr lang="en-US" sz="7300" b="0" i="0" kern="1200" spc="0" baseline="0" dirty="0" smtClean="0">
                <a:ln>
                  <a:noFill/>
                </a:ln>
                <a:solidFill>
                  <a:srgbClr val="FFFFFF"/>
                </a:solidFill>
                <a:effectLst/>
                <a:latin typeface="Calibri" panose="020F0502020204030204" pitchFamily="34" charset="0"/>
                <a:ea typeface="ヒラギノ角ゴ Pro W3"/>
                <a:cs typeface="+mn-cs"/>
              </a:rPr>
              <a:t> </a:t>
            </a:r>
            <a:endParaRPr lang="en-US" sz="7300" dirty="0" smtClean="0">
              <a:effectLst/>
            </a:endParaRPr>
          </a:p>
          <a:p>
            <a:pPr rtl="0" eaLnBrk="1" fontAlgn="base" latinLnBrk="0" hangingPunct="1"/>
            <a:r>
              <a:rPr lang="en-US" sz="7300" b="0" i="0" kern="1200" spc="0" baseline="0" dirty="0" smtClean="0">
                <a:ln>
                  <a:noFill/>
                </a:ln>
                <a:solidFill>
                  <a:srgbClr val="FFFFFF"/>
                </a:solidFill>
                <a:effectLst/>
                <a:latin typeface="Calibri" panose="020F0502020204030204" pitchFamily="34" charset="0"/>
                <a:ea typeface="ヒラギノ角ゴ Pro W3"/>
                <a:cs typeface="+mn-cs"/>
              </a:rPr>
              <a:t>Under the Fair Labor Standards Act</a:t>
            </a:r>
            <a:endParaRPr lang="en-US" sz="7300" dirty="0" smtClean="0">
              <a:effectLst/>
            </a:endParaRPr>
          </a:p>
          <a:p>
            <a:endParaRPr lang="en-US" dirty="0"/>
          </a:p>
        </p:txBody>
      </p:sp>
      <p:pic>
        <p:nvPicPr>
          <p:cNvPr id="4" name="Picture 3" descr="WHD Logo"/>
          <p:cNvPicPr>
            <a:picLocks noChangeAspect="1"/>
          </p:cNvPicPr>
          <p:nvPr/>
        </p:nvPicPr>
        <p:blipFill>
          <a:blip r:embed="rId3"/>
          <a:stretch>
            <a:fillRect/>
          </a:stretch>
        </p:blipFill>
        <p:spPr>
          <a:xfrm>
            <a:off x="10137523" y="335251"/>
            <a:ext cx="1444877" cy="701101"/>
          </a:xfrm>
          <a:prstGeom prst="rect">
            <a:avLst/>
          </a:prstGeom>
        </p:spPr>
      </p:pic>
    </p:spTree>
    <p:extLst>
      <p:ext uri="{BB962C8B-B14F-4D97-AF65-F5344CB8AC3E}">
        <p14:creationId xmlns:p14="http://schemas.microsoft.com/office/powerpoint/2010/main" val="30104437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802" y="0"/>
            <a:ext cx="10526598" cy="1417638"/>
          </a:xfrm>
        </p:spPr>
        <p:txBody>
          <a:bodyPr>
            <a:normAutofit/>
          </a:bodyPr>
          <a:lstStyle/>
          <a:p>
            <a:r>
              <a:rPr lang="en-US" sz="4800" dirty="0" smtClean="0">
                <a:solidFill>
                  <a:schemeClr val="bg1"/>
                </a:solidFill>
              </a:rPr>
              <a:t>Fair Labor Standards Act (FLSA)</a:t>
            </a:r>
            <a:endParaRPr lang="en-US" sz="4800" dirty="0">
              <a:solidFill>
                <a:schemeClr val="bg1"/>
              </a:solidFill>
            </a:endParaRPr>
          </a:p>
        </p:txBody>
      </p:sp>
      <p:sp>
        <p:nvSpPr>
          <p:cNvPr id="3" name="Content Placeholder 2"/>
          <p:cNvSpPr>
            <a:spLocks noGrp="1"/>
          </p:cNvSpPr>
          <p:nvPr>
            <p:ph idx="1"/>
          </p:nvPr>
        </p:nvSpPr>
        <p:spPr>
          <a:xfrm>
            <a:off x="4901939" y="1561939"/>
            <a:ext cx="6827606" cy="4525963"/>
          </a:xfrm>
        </p:spPr>
        <p:txBody>
          <a:bodyPr>
            <a:normAutofit/>
          </a:bodyPr>
          <a:lstStyle/>
          <a:p>
            <a:pPr marL="0" indent="0">
              <a:spcAft>
                <a:spcPts val="1200"/>
              </a:spcAft>
              <a:buNone/>
              <a:defRPr/>
            </a:pPr>
            <a:r>
              <a:rPr lang="en-US" sz="2800" dirty="0"/>
              <a:t>Essential</a:t>
            </a:r>
            <a:r>
              <a:rPr lang="en-US" sz="2800" b="1" dirty="0"/>
              <a:t> </a:t>
            </a:r>
            <a:r>
              <a:rPr lang="en-US" sz="2800" dirty="0"/>
              <a:t>Protections</a:t>
            </a:r>
            <a:r>
              <a:rPr lang="en-US" sz="2800" b="1" dirty="0"/>
              <a:t>:</a:t>
            </a:r>
          </a:p>
          <a:p>
            <a:pPr marL="285750" indent="-285750">
              <a:spcAft>
                <a:spcPts val="1200"/>
              </a:spcAft>
              <a:buFont typeface="Arial" panose="020B0604020202020204" pitchFamily="34" charset="0"/>
              <a:buChar char="•"/>
              <a:defRPr/>
            </a:pPr>
            <a:r>
              <a:rPr lang="en-US" sz="2800" dirty="0"/>
              <a:t>Minimum wage: $7.25 per hour </a:t>
            </a:r>
          </a:p>
          <a:p>
            <a:pPr marL="285750" indent="-285750">
              <a:lnSpc>
                <a:spcPts val="3000"/>
              </a:lnSpc>
              <a:spcAft>
                <a:spcPts val="1200"/>
              </a:spcAft>
              <a:buFont typeface="Arial" panose="020B0604020202020204" pitchFamily="34" charset="0"/>
              <a:buChar char="•"/>
              <a:defRPr/>
            </a:pPr>
            <a:r>
              <a:rPr lang="en-US" sz="2800" dirty="0"/>
              <a:t>Overtime at “time and one-half” for hours worked over forty in a workweek</a:t>
            </a:r>
          </a:p>
          <a:p>
            <a:pPr marL="285750" indent="-285750">
              <a:spcAft>
                <a:spcPts val="1200"/>
              </a:spcAft>
              <a:buFont typeface="Arial" panose="020B0604020202020204" pitchFamily="34" charset="0"/>
              <a:buChar char="•"/>
              <a:defRPr/>
            </a:pPr>
            <a:r>
              <a:rPr lang="en-US" sz="2800" dirty="0"/>
              <a:t>Recordkeeping requirements</a:t>
            </a:r>
          </a:p>
          <a:p>
            <a:pPr marL="285750" indent="-285750">
              <a:spcAft>
                <a:spcPts val="1200"/>
              </a:spcAft>
              <a:buFont typeface="Arial" panose="020B0604020202020204" pitchFamily="34" charset="0"/>
              <a:buChar char="•"/>
              <a:defRPr/>
            </a:pPr>
            <a:r>
              <a:rPr lang="en-US" sz="2800" dirty="0"/>
              <a:t>Prohibited youth employment</a:t>
            </a:r>
          </a:p>
          <a:p>
            <a:pPr marL="285750" indent="-285750">
              <a:spcAft>
                <a:spcPts val="1200"/>
              </a:spcAft>
              <a:buFont typeface="Arial" panose="020B0604020202020204" pitchFamily="34" charset="0"/>
              <a:buChar char="•"/>
              <a:defRPr/>
            </a:pPr>
            <a:r>
              <a:rPr lang="en-US" sz="2800" dirty="0"/>
              <a:t>Anti-retaliation provisions </a:t>
            </a:r>
          </a:p>
        </p:txBody>
      </p:sp>
      <p:pic>
        <p:nvPicPr>
          <p:cNvPr id="5" name="Picture 4" descr="Protester with sign reading &quot;We want the 40 hour week&quot;" title="Protester with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091" y="1561939"/>
            <a:ext cx="3204366" cy="4139255"/>
          </a:xfrm>
          <a:prstGeom prst="rect">
            <a:avLst/>
          </a:prstGeom>
        </p:spPr>
      </p:pic>
    </p:spTree>
    <p:extLst>
      <p:ext uri="{BB962C8B-B14F-4D97-AF65-F5344CB8AC3E}">
        <p14:creationId xmlns:p14="http://schemas.microsoft.com/office/powerpoint/2010/main" val="3660887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r>
              <a:rPr lang="en-US" sz="4800" dirty="0" smtClean="0">
                <a:solidFill>
                  <a:schemeClr val="bg1"/>
                </a:solidFill>
              </a:rPr>
              <a:t>Wage and Hour Division 	</a:t>
            </a:r>
            <a:endParaRPr lang="en-US" sz="4800" dirty="0">
              <a:solidFill>
                <a:schemeClr val="bg1"/>
              </a:solidFill>
            </a:endParaRPr>
          </a:p>
        </p:txBody>
      </p:sp>
      <p:pic>
        <p:nvPicPr>
          <p:cNvPr id="6" name="Picture 5" descr="Caregiver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938" y="2043540"/>
            <a:ext cx="4547521" cy="3102683"/>
          </a:xfrm>
          <a:prstGeom prst="rect">
            <a:avLst/>
          </a:prstGeom>
          <a:ln>
            <a:noFill/>
          </a:ln>
          <a:effectLst>
            <a:softEdge rad="31750"/>
          </a:effectLst>
        </p:spPr>
      </p:pic>
      <p:sp>
        <p:nvSpPr>
          <p:cNvPr id="3" name="Content Placeholder 2"/>
          <p:cNvSpPr>
            <a:spLocks noGrp="1"/>
          </p:cNvSpPr>
          <p:nvPr>
            <p:ph idx="1"/>
          </p:nvPr>
        </p:nvSpPr>
        <p:spPr>
          <a:xfrm>
            <a:off x="2554663" y="2929460"/>
            <a:ext cx="4793296" cy="840998"/>
          </a:xfrm>
        </p:spPr>
        <p:txBody>
          <a:bodyPr>
            <a:noAutofit/>
          </a:bodyPr>
          <a:lstStyle/>
          <a:p>
            <a:pPr marL="0" indent="0" algn="ctr">
              <a:buNone/>
            </a:pPr>
            <a:r>
              <a:rPr lang="en-US" sz="6000" dirty="0">
                <a:solidFill>
                  <a:schemeClr val="tx2">
                    <a:lumMod val="75000"/>
                  </a:schemeClr>
                </a:solidFill>
              </a:rPr>
              <a:t>Who we </a:t>
            </a:r>
            <a:r>
              <a:rPr lang="en-US" sz="6000" b="1" dirty="0">
                <a:solidFill>
                  <a:srgbClr val="FFC000"/>
                </a:solidFill>
              </a:rPr>
              <a:t>are</a:t>
            </a:r>
          </a:p>
        </p:txBody>
      </p:sp>
      <p:pic>
        <p:nvPicPr>
          <p:cNvPr id="7" name="Picture 6" descr="WHD Logo"/>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38130" y="359214"/>
            <a:ext cx="1444270" cy="699210"/>
          </a:xfrm>
          <a:prstGeom prst="rect">
            <a:avLst/>
          </a:prstGeom>
        </p:spPr>
      </p:pic>
    </p:spTree>
    <p:extLst>
      <p:ext uri="{BB962C8B-B14F-4D97-AF65-F5344CB8AC3E}">
        <p14:creationId xmlns:p14="http://schemas.microsoft.com/office/powerpoint/2010/main" val="14453168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8" y="0"/>
            <a:ext cx="10517171" cy="1417638"/>
          </a:xfrm>
        </p:spPr>
        <p:txBody>
          <a:bodyPr>
            <a:normAutofit/>
          </a:bodyPr>
          <a:lstStyle/>
          <a:p>
            <a:r>
              <a:rPr lang="en-US" sz="5400" dirty="0" smtClean="0">
                <a:solidFill>
                  <a:schemeClr val="bg1"/>
                </a:solidFill>
              </a:rPr>
              <a:t>Hours Worked</a:t>
            </a:r>
            <a:endParaRPr lang="en-US" sz="5400" dirty="0">
              <a:solidFill>
                <a:schemeClr val="bg1"/>
              </a:solidFill>
            </a:endParaRPr>
          </a:p>
        </p:txBody>
      </p:sp>
      <p:sp>
        <p:nvSpPr>
          <p:cNvPr id="3" name="Content Placeholder 2"/>
          <p:cNvSpPr>
            <a:spLocks noGrp="1"/>
          </p:cNvSpPr>
          <p:nvPr>
            <p:ph idx="1"/>
          </p:nvPr>
        </p:nvSpPr>
        <p:spPr>
          <a:xfrm>
            <a:off x="2136022" y="2332038"/>
            <a:ext cx="7865228" cy="2792413"/>
          </a:xfrm>
        </p:spPr>
        <p:txBody>
          <a:bodyPr/>
          <a:lstStyle/>
          <a:p>
            <a:pPr>
              <a:lnSpc>
                <a:spcPts val="3000"/>
              </a:lnSpc>
              <a:buFontTx/>
              <a:buChar char="•"/>
              <a:defRPr/>
            </a:pPr>
            <a:r>
              <a:rPr lang="en-US" altLang="en-US" sz="2800" dirty="0"/>
              <a:t>Hours worked per day and per workweek </a:t>
            </a:r>
            <a:br>
              <a:rPr lang="en-US" altLang="en-US" sz="2800" dirty="0"/>
            </a:br>
            <a:r>
              <a:rPr lang="en-US" altLang="en-US" sz="2800" dirty="0"/>
              <a:t>for the same employer</a:t>
            </a:r>
          </a:p>
          <a:p>
            <a:pPr>
              <a:lnSpc>
                <a:spcPts val="3000"/>
              </a:lnSpc>
              <a:defRPr/>
            </a:pPr>
            <a:endParaRPr lang="en-US" altLang="en-US" sz="2800" dirty="0"/>
          </a:p>
          <a:p>
            <a:pPr>
              <a:lnSpc>
                <a:spcPts val="3000"/>
              </a:lnSpc>
              <a:buFontTx/>
              <a:buChar char="•"/>
              <a:defRPr/>
            </a:pPr>
            <a:r>
              <a:rPr lang="en-US" altLang="en-US" sz="2800" dirty="0"/>
              <a:t>Whether or not the employer counts the time </a:t>
            </a:r>
            <a:br>
              <a:rPr lang="en-US" altLang="en-US" sz="2800" dirty="0"/>
            </a:br>
            <a:r>
              <a:rPr lang="en-US" altLang="en-US" sz="2800" dirty="0"/>
              <a:t>as work time </a:t>
            </a:r>
          </a:p>
          <a:p>
            <a:pPr marL="0" indent="0">
              <a:buNone/>
            </a:pPr>
            <a:endParaRPr lang="en-US" sz="2800" dirty="0"/>
          </a:p>
        </p:txBody>
      </p:sp>
    </p:spTree>
    <p:extLst>
      <p:ext uri="{BB962C8B-B14F-4D97-AF65-F5344CB8AC3E}">
        <p14:creationId xmlns:p14="http://schemas.microsoft.com/office/powerpoint/2010/main" val="8757811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pPr algn="r"/>
            <a:r>
              <a:rPr lang="en-US" dirty="0" smtClean="0">
                <a:solidFill>
                  <a:srgbClr val="FFC000"/>
                </a:solidFill>
              </a:rPr>
              <a:t>Common Questions</a:t>
            </a:r>
            <a:endParaRPr lang="en-US" dirty="0">
              <a:solidFill>
                <a:srgbClr val="FFC000"/>
              </a:solidFill>
            </a:endParaRPr>
          </a:p>
        </p:txBody>
      </p:sp>
      <p:sp>
        <p:nvSpPr>
          <p:cNvPr id="3" name="Content Placeholder 2"/>
          <p:cNvSpPr>
            <a:spLocks noGrp="1"/>
          </p:cNvSpPr>
          <p:nvPr>
            <p:ph idx="1"/>
          </p:nvPr>
        </p:nvSpPr>
        <p:spPr>
          <a:xfrm>
            <a:off x="1555423" y="1879715"/>
            <a:ext cx="9106292" cy="4351338"/>
          </a:xfrm>
        </p:spPr>
        <p:txBody>
          <a:bodyPr>
            <a:normAutofit/>
          </a:bodyPr>
          <a:lstStyle/>
          <a:p>
            <a:pPr marL="0" indent="0">
              <a:buNone/>
            </a:pPr>
            <a:r>
              <a:rPr lang="en-US" sz="3600" i="1" dirty="0" smtClean="0"/>
              <a:t>Question: </a:t>
            </a:r>
          </a:p>
          <a:p>
            <a:pPr marL="0" indent="0">
              <a:buNone/>
            </a:pPr>
            <a:r>
              <a:rPr lang="en-US" sz="3600" i="1" dirty="0" smtClean="0"/>
              <a:t>My </a:t>
            </a:r>
            <a:r>
              <a:rPr lang="en-US" sz="3600" i="1" dirty="0"/>
              <a:t>employer requires all employees to take their temperature related to </a:t>
            </a:r>
            <a:r>
              <a:rPr lang="en-US" sz="3600" b="1" i="1" dirty="0"/>
              <a:t>COVID-19</a:t>
            </a:r>
            <a:r>
              <a:rPr lang="en-US" sz="3600" i="1" dirty="0"/>
              <a:t> before entering the job site.  Do I need to be </a:t>
            </a:r>
            <a:r>
              <a:rPr lang="en-US" sz="3600" b="1" i="1" dirty="0"/>
              <a:t>paid</a:t>
            </a:r>
            <a:r>
              <a:rPr lang="en-US" sz="3600" i="1" dirty="0"/>
              <a:t> for the time spent taking my temperature?</a:t>
            </a:r>
          </a:p>
        </p:txBody>
      </p:sp>
    </p:spTree>
    <p:extLst>
      <p:ext uri="{BB962C8B-B14F-4D97-AF65-F5344CB8AC3E}">
        <p14:creationId xmlns:p14="http://schemas.microsoft.com/office/powerpoint/2010/main" val="17823284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13" y="0"/>
            <a:ext cx="10972800" cy="1417638"/>
          </a:xfrm>
        </p:spPr>
        <p:txBody>
          <a:bodyPr>
            <a:normAutofit/>
          </a:bodyPr>
          <a:lstStyle/>
          <a:p>
            <a:r>
              <a:rPr lang="en-US" sz="4800" dirty="0" smtClean="0">
                <a:solidFill>
                  <a:schemeClr val="bg1"/>
                </a:solidFill>
              </a:rPr>
              <a:t>Regular Rate of Pay </a:t>
            </a:r>
            <a:endParaRPr lang="en-US" sz="4800" dirty="0">
              <a:solidFill>
                <a:schemeClr val="bg1"/>
              </a:solidFill>
            </a:endParaRPr>
          </a:p>
        </p:txBody>
      </p:sp>
      <p:sp>
        <p:nvSpPr>
          <p:cNvPr id="3" name="Content Placeholder 2"/>
          <p:cNvSpPr>
            <a:spLocks noGrp="1"/>
          </p:cNvSpPr>
          <p:nvPr>
            <p:ph idx="1"/>
          </p:nvPr>
        </p:nvSpPr>
        <p:spPr>
          <a:xfrm>
            <a:off x="1196337" y="2656491"/>
            <a:ext cx="9795316" cy="2848960"/>
          </a:xfrm>
        </p:spPr>
        <p:txBody>
          <a:bodyPr/>
          <a:lstStyle/>
          <a:p>
            <a:pPr marL="0" indent="0" defTabSz="914400" fontAlgn="base">
              <a:spcBef>
                <a:spcPct val="0"/>
              </a:spcBef>
              <a:spcAft>
                <a:spcPct val="0"/>
              </a:spcAft>
              <a:buNone/>
            </a:pPr>
            <a:r>
              <a:rPr lang="en-US" altLang="en-US" sz="2000" dirty="0">
                <a:solidFill>
                  <a:srgbClr val="000000"/>
                </a:solidFill>
                <a:latin typeface="Arial Black" panose="020B0A04020102020204" pitchFamily="34" charset="0"/>
              </a:rPr>
              <a:t>	</a:t>
            </a:r>
            <a:r>
              <a:rPr lang="en-US" altLang="en-US" sz="2400" dirty="0">
                <a:solidFill>
                  <a:srgbClr val="000000"/>
                </a:solidFill>
              </a:rPr>
              <a:t>	         	</a:t>
            </a:r>
            <a:r>
              <a:rPr lang="en-US" altLang="en-US" dirty="0">
                <a:solidFill>
                  <a:srgbClr val="000000"/>
                </a:solidFill>
              </a:rPr>
              <a:t>Gross Weekly Straight Time Pay</a:t>
            </a:r>
            <a:endParaRPr lang="en-US" altLang="en-US" u="sng" dirty="0">
              <a:solidFill>
                <a:srgbClr val="000000"/>
              </a:solidFill>
            </a:endParaRPr>
          </a:p>
          <a:p>
            <a:pPr marL="0" indent="0" defTabSz="914400" fontAlgn="base">
              <a:spcBef>
                <a:spcPct val="0"/>
              </a:spcBef>
              <a:spcAft>
                <a:spcPct val="0"/>
              </a:spcAft>
              <a:buNone/>
            </a:pPr>
            <a:r>
              <a:rPr lang="en-US" altLang="en-US" dirty="0">
                <a:solidFill>
                  <a:srgbClr val="000000"/>
                </a:solidFill>
              </a:rPr>
              <a:t>HOURLY RATE =  </a:t>
            </a:r>
            <a:r>
              <a:rPr lang="en-US" altLang="en-US" dirty="0" smtClean="0">
                <a:solidFill>
                  <a:srgbClr val="000000"/>
                </a:solidFill>
              </a:rPr>
              <a:t>-----------------------------------------------</a:t>
            </a:r>
            <a:r>
              <a:rPr lang="en-US" altLang="en-US" dirty="0">
                <a:solidFill>
                  <a:srgbClr val="000000"/>
                </a:solidFill>
              </a:rPr>
              <a:t>			             Total Hours Worked Weekly</a:t>
            </a:r>
            <a:r>
              <a:rPr lang="en-US" altLang="en-US" sz="2000" dirty="0">
                <a:solidFill>
                  <a:srgbClr val="000000"/>
                </a:solidFill>
                <a:latin typeface="Arial Black" panose="020B0A04020102020204" pitchFamily="34" charset="0"/>
              </a:rPr>
              <a:t>	</a:t>
            </a:r>
            <a:endParaRPr lang="en-US" sz="2000" dirty="0"/>
          </a:p>
        </p:txBody>
      </p:sp>
    </p:spTree>
    <p:extLst>
      <p:ext uri="{BB962C8B-B14F-4D97-AF65-F5344CB8AC3E}">
        <p14:creationId xmlns:p14="http://schemas.microsoft.com/office/powerpoint/2010/main" val="38755775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8" y="0"/>
            <a:ext cx="10517171" cy="1417638"/>
          </a:xfrm>
        </p:spPr>
        <p:txBody>
          <a:bodyPr>
            <a:normAutofit/>
          </a:bodyPr>
          <a:lstStyle/>
          <a:p>
            <a:r>
              <a:rPr lang="en-US" sz="4800" dirty="0" smtClean="0">
                <a:solidFill>
                  <a:schemeClr val="bg1"/>
                </a:solidFill>
              </a:rPr>
              <a:t>Regular Rate Example </a:t>
            </a:r>
            <a:endParaRPr lang="en-US" sz="4800" dirty="0">
              <a:solidFill>
                <a:schemeClr val="bg1"/>
              </a:solidFill>
            </a:endParaRPr>
          </a:p>
        </p:txBody>
      </p:sp>
      <p:sp>
        <p:nvSpPr>
          <p:cNvPr id="3" name="Content Placeholder 2"/>
          <p:cNvSpPr>
            <a:spLocks noGrp="1"/>
          </p:cNvSpPr>
          <p:nvPr>
            <p:ph idx="1"/>
          </p:nvPr>
        </p:nvSpPr>
        <p:spPr>
          <a:xfrm>
            <a:off x="1135116" y="2254469"/>
            <a:ext cx="10447283" cy="3871695"/>
          </a:xfrm>
        </p:spPr>
        <p:txBody>
          <a:bodyPr>
            <a:normAutofit/>
          </a:bodyPr>
          <a:lstStyle/>
          <a:p>
            <a:pPr marL="0" indent="0">
              <a:buNone/>
            </a:pPr>
            <a:r>
              <a:rPr lang="en-US" sz="2800" b="1" dirty="0"/>
              <a:t>	  50 hours @ $10.00 per hour</a:t>
            </a:r>
          </a:p>
          <a:p>
            <a:pPr marL="0" indent="0">
              <a:buNone/>
            </a:pPr>
            <a:r>
              <a:rPr lang="en-US" sz="2800" b="1" u="sng" dirty="0"/>
              <a:t>+	$100 bonus</a:t>
            </a:r>
          </a:p>
          <a:p>
            <a:pPr marL="0" indent="0">
              <a:buNone/>
            </a:pPr>
            <a:r>
              <a:rPr lang="en-US" sz="2800" b="1" dirty="0"/>
              <a:t>	$600 total compensation</a:t>
            </a:r>
          </a:p>
          <a:p>
            <a:pPr marL="0" indent="0">
              <a:buNone/>
            </a:pPr>
            <a:endParaRPr lang="en-US" sz="2800" b="1" dirty="0"/>
          </a:p>
          <a:p>
            <a:pPr marL="0" indent="0">
              <a:buNone/>
            </a:pPr>
            <a:r>
              <a:rPr lang="en-US" sz="2800" b="1" dirty="0"/>
              <a:t>$600/50 hours = Regular Rate of $12.00/hour</a:t>
            </a:r>
          </a:p>
          <a:p>
            <a:pPr marL="0" indent="0">
              <a:buNone/>
            </a:pPr>
            <a:r>
              <a:rPr lang="en-US" sz="2800" b="1" dirty="0"/>
              <a:t>(Overtime needs to be based on $12.00/hour,  not $10.00 hour)</a:t>
            </a:r>
          </a:p>
        </p:txBody>
      </p:sp>
    </p:spTree>
    <p:extLst>
      <p:ext uri="{BB962C8B-B14F-4D97-AF65-F5344CB8AC3E}">
        <p14:creationId xmlns:p14="http://schemas.microsoft.com/office/powerpoint/2010/main" val="27121571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pPr algn="r"/>
            <a:r>
              <a:rPr lang="en-US" dirty="0">
                <a:solidFill>
                  <a:srgbClr val="FFC000"/>
                </a:solidFill>
              </a:rPr>
              <a:t>Common </a:t>
            </a:r>
            <a:r>
              <a:rPr lang="en-US" dirty="0" smtClean="0">
                <a:solidFill>
                  <a:srgbClr val="FFC000"/>
                </a:solidFill>
              </a:rPr>
              <a:t>Questions</a:t>
            </a:r>
            <a:endParaRPr lang="en-US" dirty="0">
              <a:solidFill>
                <a:srgbClr val="FFC000"/>
              </a:solidFill>
            </a:endParaRPr>
          </a:p>
        </p:txBody>
      </p:sp>
      <p:sp>
        <p:nvSpPr>
          <p:cNvPr id="3" name="Content Placeholder 2"/>
          <p:cNvSpPr>
            <a:spLocks noGrp="1"/>
          </p:cNvSpPr>
          <p:nvPr>
            <p:ph idx="1"/>
          </p:nvPr>
        </p:nvSpPr>
        <p:spPr>
          <a:xfrm>
            <a:off x="1555422" y="1914093"/>
            <a:ext cx="9888717" cy="4351338"/>
          </a:xfrm>
        </p:spPr>
        <p:txBody>
          <a:bodyPr>
            <a:normAutofit/>
          </a:bodyPr>
          <a:lstStyle/>
          <a:p>
            <a:pPr marL="0" indent="0">
              <a:buNone/>
            </a:pPr>
            <a:r>
              <a:rPr lang="en-US" i="1" dirty="0" smtClean="0"/>
              <a:t>Question: </a:t>
            </a:r>
          </a:p>
          <a:p>
            <a:pPr marL="0" indent="0">
              <a:buNone/>
            </a:pPr>
            <a:r>
              <a:rPr lang="en-US" i="1" dirty="0" smtClean="0"/>
              <a:t>I </a:t>
            </a:r>
            <a:r>
              <a:rPr lang="en-US" i="1" dirty="0"/>
              <a:t>am an employee of a private employer that began paying me incentive payments, such as hazard pay, for working during the </a:t>
            </a:r>
            <a:r>
              <a:rPr lang="en-US" b="1" i="1" dirty="0"/>
              <a:t>COVID-19 </a:t>
            </a:r>
            <a:r>
              <a:rPr lang="en-US" i="1" dirty="0"/>
              <a:t>emergency. Do those incentive payments have to be included in the </a:t>
            </a:r>
            <a:r>
              <a:rPr lang="en-US" b="1" i="1" dirty="0"/>
              <a:t>regular rate </a:t>
            </a:r>
            <a:r>
              <a:rPr lang="en-US" i="1" dirty="0"/>
              <a:t>that is used to compute my overtime pay?</a:t>
            </a:r>
          </a:p>
        </p:txBody>
      </p:sp>
    </p:spTree>
    <p:extLst>
      <p:ext uri="{BB962C8B-B14F-4D97-AF65-F5344CB8AC3E}">
        <p14:creationId xmlns:p14="http://schemas.microsoft.com/office/powerpoint/2010/main" val="25984079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8" y="0"/>
            <a:ext cx="10517171" cy="1417638"/>
          </a:xfrm>
        </p:spPr>
        <p:txBody>
          <a:bodyPr>
            <a:normAutofit/>
          </a:bodyPr>
          <a:lstStyle/>
          <a:p>
            <a:r>
              <a:rPr lang="en-US" sz="4800" dirty="0" smtClean="0">
                <a:solidFill>
                  <a:schemeClr val="bg1"/>
                </a:solidFill>
              </a:rPr>
              <a:t>Child Labor </a:t>
            </a:r>
            <a:endParaRPr lang="en-US" sz="4800" dirty="0">
              <a:solidFill>
                <a:schemeClr val="bg1"/>
              </a:solidFill>
            </a:endParaRPr>
          </a:p>
        </p:txBody>
      </p:sp>
      <p:sp>
        <p:nvSpPr>
          <p:cNvPr id="3" name="Content Placeholder 2"/>
          <p:cNvSpPr>
            <a:spLocks noGrp="1"/>
          </p:cNvSpPr>
          <p:nvPr>
            <p:ph idx="1"/>
          </p:nvPr>
        </p:nvSpPr>
        <p:spPr>
          <a:xfrm>
            <a:off x="1065227" y="1640427"/>
            <a:ext cx="6499253" cy="4202769"/>
          </a:xfrm>
        </p:spPr>
        <p:txBody>
          <a:bodyPr>
            <a:normAutofit lnSpcReduction="10000"/>
          </a:bodyPr>
          <a:lstStyle/>
          <a:p>
            <a:pPr marL="0" indent="0">
              <a:buNone/>
            </a:pPr>
            <a:r>
              <a:rPr lang="en-US" sz="2800" dirty="0"/>
              <a:t>In </a:t>
            </a:r>
            <a:r>
              <a:rPr lang="en-US" sz="2800" b="1" dirty="0"/>
              <a:t>non-agricultural </a:t>
            </a:r>
            <a:r>
              <a:rPr lang="en-US" sz="2800" dirty="0"/>
              <a:t>jobs…</a:t>
            </a:r>
          </a:p>
          <a:p>
            <a:pPr>
              <a:lnSpc>
                <a:spcPct val="110000"/>
              </a:lnSpc>
              <a:spcBef>
                <a:spcPct val="0"/>
              </a:spcBef>
            </a:pPr>
            <a:r>
              <a:rPr lang="en-US" altLang="en-US" sz="2800" dirty="0" smtClean="0">
                <a:solidFill>
                  <a:srgbClr val="0D0D0D"/>
                </a:solidFill>
              </a:rPr>
              <a:t>Minimum </a:t>
            </a:r>
            <a:r>
              <a:rPr lang="en-US" altLang="en-US" sz="2800" dirty="0">
                <a:solidFill>
                  <a:srgbClr val="0D0D0D"/>
                </a:solidFill>
              </a:rPr>
              <a:t>age of employment is 14 </a:t>
            </a:r>
          </a:p>
          <a:p>
            <a:pPr>
              <a:lnSpc>
                <a:spcPct val="110000"/>
              </a:lnSpc>
              <a:spcBef>
                <a:spcPct val="0"/>
              </a:spcBef>
            </a:pPr>
            <a:r>
              <a:rPr lang="en-US" altLang="en-US" sz="2800" dirty="0">
                <a:solidFill>
                  <a:srgbClr val="0D0D0D"/>
                </a:solidFill>
              </a:rPr>
              <a:t>Hours and occupations are restricted for </a:t>
            </a:r>
            <a:br>
              <a:rPr lang="en-US" altLang="en-US" sz="2800" dirty="0">
                <a:solidFill>
                  <a:srgbClr val="0D0D0D"/>
                </a:solidFill>
              </a:rPr>
            </a:br>
            <a:r>
              <a:rPr lang="en-US" altLang="en-US" sz="2800" dirty="0">
                <a:solidFill>
                  <a:srgbClr val="0D0D0D"/>
                </a:solidFill>
              </a:rPr>
              <a:t>14- and 15-year-olds</a:t>
            </a:r>
          </a:p>
          <a:p>
            <a:pPr>
              <a:lnSpc>
                <a:spcPct val="110000"/>
              </a:lnSpc>
              <a:spcBef>
                <a:spcPct val="0"/>
              </a:spcBef>
            </a:pPr>
            <a:r>
              <a:rPr lang="en-US" altLang="en-US" sz="2800" dirty="0">
                <a:solidFill>
                  <a:srgbClr val="0D0D0D"/>
                </a:solidFill>
              </a:rPr>
              <a:t>Hazardous occupations are prohibited for every covered worker under 18 years of age</a:t>
            </a:r>
          </a:p>
          <a:p>
            <a:pPr>
              <a:lnSpc>
                <a:spcPct val="110000"/>
              </a:lnSpc>
              <a:spcBef>
                <a:spcPct val="0"/>
              </a:spcBef>
            </a:pPr>
            <a:r>
              <a:rPr lang="en-US" altLang="en-US" sz="2800" dirty="0">
                <a:solidFill>
                  <a:srgbClr val="0D0D0D"/>
                </a:solidFill>
              </a:rPr>
              <a:t>Some exceptions for minors working for their parents</a:t>
            </a:r>
          </a:p>
          <a:p>
            <a:pPr marL="0" indent="0">
              <a:buNone/>
            </a:pPr>
            <a:endParaRPr lang="en-US" dirty="0"/>
          </a:p>
        </p:txBody>
      </p:sp>
      <p:pic>
        <p:nvPicPr>
          <p:cNvPr id="6" name="Picture 5" descr="Adult with a teen wo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480" y="2295267"/>
            <a:ext cx="4132044" cy="2705616"/>
          </a:xfrm>
          <a:prstGeom prst="rect">
            <a:avLst/>
          </a:prstGeom>
          <a:ln>
            <a:noFill/>
          </a:ln>
          <a:effectLst>
            <a:softEdge rad="112500"/>
          </a:effectLst>
        </p:spPr>
      </p:pic>
    </p:spTree>
    <p:extLst>
      <p:ext uri="{BB962C8B-B14F-4D97-AF65-F5344CB8AC3E}">
        <p14:creationId xmlns:p14="http://schemas.microsoft.com/office/powerpoint/2010/main" val="7756992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802" y="0"/>
            <a:ext cx="10526598" cy="1417638"/>
          </a:xfrm>
        </p:spPr>
        <p:txBody>
          <a:bodyPr>
            <a:normAutofit/>
          </a:bodyPr>
          <a:lstStyle/>
          <a:p>
            <a:r>
              <a:rPr lang="en-US" dirty="0"/>
              <a:t>Child Labor </a:t>
            </a:r>
            <a:endParaRPr lang="en-US" b="1" dirty="0">
              <a:solidFill>
                <a:schemeClr val="bg1"/>
              </a:solidFill>
            </a:endParaRPr>
          </a:p>
        </p:txBody>
      </p:sp>
      <p:sp>
        <p:nvSpPr>
          <p:cNvPr id="3" name="Content Placeholder 2"/>
          <p:cNvSpPr>
            <a:spLocks noGrp="1"/>
          </p:cNvSpPr>
          <p:nvPr>
            <p:ph idx="1"/>
          </p:nvPr>
        </p:nvSpPr>
        <p:spPr>
          <a:xfrm>
            <a:off x="971649" y="1805478"/>
            <a:ext cx="10229850" cy="3733799"/>
          </a:xfrm>
        </p:spPr>
        <p:txBody>
          <a:bodyPr>
            <a:normAutofit fontScale="85000" lnSpcReduction="10000"/>
          </a:bodyPr>
          <a:lstStyle/>
          <a:p>
            <a:pPr marL="0" indent="0">
              <a:lnSpc>
                <a:spcPct val="120000"/>
              </a:lnSpc>
              <a:spcBef>
                <a:spcPts val="0"/>
              </a:spcBef>
              <a:buNone/>
              <a:defRPr/>
            </a:pPr>
            <a:r>
              <a:rPr lang="en-US" altLang="en-US" dirty="0" smtClean="0"/>
              <a:t>Hours Restrictions in </a:t>
            </a:r>
            <a:r>
              <a:rPr lang="en-US" altLang="en-US" b="1" dirty="0"/>
              <a:t>non-agricultural</a:t>
            </a:r>
            <a:r>
              <a:rPr lang="en-US" altLang="en-US" dirty="0"/>
              <a:t> jobs…</a:t>
            </a:r>
          </a:p>
          <a:p>
            <a:pPr marL="285750" indent="-285750">
              <a:lnSpc>
                <a:spcPct val="120000"/>
              </a:lnSpc>
              <a:spcBef>
                <a:spcPts val="0"/>
              </a:spcBef>
              <a:buFont typeface="Arial" panose="020B0604020202020204" pitchFamily="34" charset="0"/>
              <a:buChar char="•"/>
              <a:defRPr/>
            </a:pPr>
            <a:r>
              <a:rPr lang="en-US" altLang="en-US" dirty="0" smtClean="0"/>
              <a:t>Apply </a:t>
            </a:r>
            <a:r>
              <a:rPr lang="en-US" altLang="en-US" dirty="0"/>
              <a:t>to 14- and 15-year-olds only</a:t>
            </a:r>
            <a:endParaRPr lang="en-US" altLang="en-US" dirty="0">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dirty="0"/>
              <a:t>Not during school hours</a:t>
            </a:r>
          </a:p>
          <a:p>
            <a:pPr marL="285750" indent="-285750">
              <a:lnSpc>
                <a:spcPct val="120000"/>
              </a:lnSpc>
              <a:spcBef>
                <a:spcPts val="0"/>
              </a:spcBef>
              <a:buFont typeface="Arial" panose="020B0604020202020204" pitchFamily="34" charset="0"/>
              <a:buChar char="•"/>
              <a:defRPr/>
            </a:pPr>
            <a:r>
              <a:rPr lang="en-US" altLang="en-US" dirty="0"/>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dirty="0"/>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dirty="0"/>
              <a:t>Not before 7 a.m. and not after 7 p.m. except from June 1 to Labor Day when the time is extended until 9 p.m. </a:t>
            </a:r>
          </a:p>
          <a:p>
            <a:pPr marL="0" indent="0">
              <a:buNone/>
            </a:pPr>
            <a:endParaRPr lang="en-US" dirty="0"/>
          </a:p>
        </p:txBody>
      </p:sp>
    </p:spTree>
    <p:extLst>
      <p:ext uri="{BB962C8B-B14F-4D97-AF65-F5344CB8AC3E}">
        <p14:creationId xmlns:p14="http://schemas.microsoft.com/office/powerpoint/2010/main" val="23650133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pPr algn="r"/>
            <a:r>
              <a:rPr lang="en-US" dirty="0">
                <a:solidFill>
                  <a:srgbClr val="FFC000"/>
                </a:solidFill>
              </a:rPr>
              <a:t>Common </a:t>
            </a:r>
            <a:r>
              <a:rPr lang="en-US" dirty="0" smtClean="0">
                <a:solidFill>
                  <a:srgbClr val="FFC000"/>
                </a:solidFill>
              </a:rPr>
              <a:t>Questions</a:t>
            </a:r>
            <a:endParaRPr lang="en-US" dirty="0">
              <a:solidFill>
                <a:srgbClr val="FFC000"/>
              </a:solidFill>
            </a:endParaRPr>
          </a:p>
        </p:txBody>
      </p:sp>
      <p:sp>
        <p:nvSpPr>
          <p:cNvPr id="3" name="Content Placeholder 2"/>
          <p:cNvSpPr>
            <a:spLocks noGrp="1"/>
          </p:cNvSpPr>
          <p:nvPr>
            <p:ph idx="1"/>
          </p:nvPr>
        </p:nvSpPr>
        <p:spPr>
          <a:xfrm>
            <a:off x="1527141" y="1899746"/>
            <a:ext cx="9483365" cy="4525963"/>
          </a:xfrm>
        </p:spPr>
        <p:txBody>
          <a:bodyPr>
            <a:normAutofit/>
          </a:bodyPr>
          <a:lstStyle/>
          <a:p>
            <a:pPr marL="0" indent="0">
              <a:buNone/>
            </a:pPr>
            <a:r>
              <a:rPr lang="en-US" sz="3600" i="1" dirty="0" smtClean="0"/>
              <a:t>Question: </a:t>
            </a:r>
          </a:p>
          <a:p>
            <a:pPr marL="0" indent="0">
              <a:buNone/>
            </a:pPr>
            <a:r>
              <a:rPr lang="en-US" sz="3600" i="1" dirty="0" smtClean="0"/>
              <a:t>I </a:t>
            </a:r>
            <a:r>
              <a:rPr lang="en-US" sz="3600" i="1" dirty="0"/>
              <a:t>am 15 years old. My school has physically closed due to </a:t>
            </a:r>
            <a:r>
              <a:rPr lang="en-US" sz="3600" b="1" i="1" dirty="0"/>
              <a:t>COVID-19</a:t>
            </a:r>
            <a:r>
              <a:rPr lang="en-US" sz="3600" i="1" dirty="0"/>
              <a:t>, but it would normally be in session.  Am I permitted to </a:t>
            </a:r>
            <a:r>
              <a:rPr lang="en-US" sz="3600" b="1" i="1" dirty="0"/>
              <a:t>work</a:t>
            </a:r>
            <a:r>
              <a:rPr lang="en-US" sz="3600" i="1" dirty="0"/>
              <a:t> if I cannot physically go to classes? </a:t>
            </a:r>
          </a:p>
        </p:txBody>
      </p:sp>
    </p:spTree>
    <p:extLst>
      <p:ext uri="{BB962C8B-B14F-4D97-AF65-F5344CB8AC3E}">
        <p14:creationId xmlns:p14="http://schemas.microsoft.com/office/powerpoint/2010/main" val="15738142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82" y="0"/>
            <a:ext cx="10498318" cy="1417638"/>
          </a:xfrm>
        </p:spPr>
        <p:txBody>
          <a:bodyPr>
            <a:normAutofit/>
          </a:bodyPr>
          <a:lstStyle/>
          <a:p>
            <a:r>
              <a:rPr lang="en-US" dirty="0" smtClean="0">
                <a:solidFill>
                  <a:schemeClr val="bg1"/>
                </a:solidFill>
              </a:rPr>
              <a:t>Rest Breaks for Nursing Mothers</a:t>
            </a:r>
            <a:endParaRPr lang="en-US" dirty="0">
              <a:solidFill>
                <a:schemeClr val="bg1"/>
              </a:solidFill>
            </a:endParaRPr>
          </a:p>
        </p:txBody>
      </p:sp>
      <p:sp>
        <p:nvSpPr>
          <p:cNvPr id="5" name="TextBox 4"/>
          <p:cNvSpPr txBox="1"/>
          <p:nvPr/>
        </p:nvSpPr>
        <p:spPr>
          <a:xfrm>
            <a:off x="1084082" y="2029416"/>
            <a:ext cx="5304320" cy="3416320"/>
          </a:xfrm>
          <a:prstGeom prst="rect">
            <a:avLst/>
          </a:prstGeom>
          <a:noFill/>
        </p:spPr>
        <p:txBody>
          <a:bodyPr wrap="square" rtlCol="0">
            <a:spAutoFit/>
          </a:bodyPr>
          <a:lstStyle/>
          <a:p>
            <a:r>
              <a:rPr lang="en-US" dirty="0">
                <a:latin typeface="+mn-lt"/>
              </a:rPr>
              <a:t>Section 7 of the FLSA was amended by the Affordable Care Act to provide nursing employees, for up to 1 year after the child’s birth, with</a:t>
            </a:r>
            <a:r>
              <a:rPr lang="en-US" dirty="0" smtClean="0">
                <a:latin typeface="+mn-lt"/>
              </a:rPr>
              <a:t>:</a:t>
            </a:r>
          </a:p>
          <a:p>
            <a:endParaRPr lang="en-US" dirty="0">
              <a:latin typeface="+mn-lt"/>
            </a:endParaRPr>
          </a:p>
          <a:p>
            <a:pPr marL="342900" indent="-342900">
              <a:buFont typeface="Arial" panose="020B0604020202020204" pitchFamily="34" charset="0"/>
              <a:buChar char="•"/>
            </a:pPr>
            <a:r>
              <a:rPr lang="en-US" dirty="0">
                <a:latin typeface="+mn-lt"/>
              </a:rPr>
              <a:t>Reasonable break time to express breast milk</a:t>
            </a:r>
          </a:p>
          <a:p>
            <a:pPr marL="342900" indent="-342900">
              <a:buFont typeface="Arial" panose="020B0604020202020204" pitchFamily="34" charset="0"/>
              <a:buChar char="•"/>
            </a:pPr>
            <a:r>
              <a:rPr lang="en-US" dirty="0">
                <a:latin typeface="+mn-lt"/>
              </a:rPr>
              <a:t>A place, other than a bathroom, that may be used to express milk</a:t>
            </a:r>
          </a:p>
        </p:txBody>
      </p:sp>
      <p:pic>
        <p:nvPicPr>
          <p:cNvPr id="3" name="Picture 2" descr="Woman holding a baby while working on a laptop" title="Woman with Bab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402" y="2155527"/>
            <a:ext cx="4749196" cy="3164098"/>
          </a:xfrm>
          <a:prstGeom prst="rect">
            <a:avLst/>
          </a:prstGeom>
        </p:spPr>
      </p:pic>
    </p:spTree>
    <p:extLst>
      <p:ext uri="{BB962C8B-B14F-4D97-AF65-F5344CB8AC3E}">
        <p14:creationId xmlns:p14="http://schemas.microsoft.com/office/powerpoint/2010/main" val="34864551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pPr algn="r"/>
            <a:r>
              <a:rPr lang="en-US" dirty="0">
                <a:solidFill>
                  <a:srgbClr val="FFC000"/>
                </a:solidFill>
              </a:rPr>
              <a:t>Common </a:t>
            </a:r>
            <a:r>
              <a:rPr lang="en-US" dirty="0" smtClean="0">
                <a:solidFill>
                  <a:srgbClr val="FFC000"/>
                </a:solidFill>
              </a:rPr>
              <a:t>Questions</a:t>
            </a:r>
            <a:endParaRPr lang="en-US" dirty="0">
              <a:solidFill>
                <a:srgbClr val="FFC000"/>
              </a:solidFill>
            </a:endParaRPr>
          </a:p>
        </p:txBody>
      </p:sp>
      <p:sp>
        <p:nvSpPr>
          <p:cNvPr id="3" name="Content Placeholder 2"/>
          <p:cNvSpPr>
            <a:spLocks noGrp="1"/>
          </p:cNvSpPr>
          <p:nvPr>
            <p:ph idx="1"/>
          </p:nvPr>
        </p:nvSpPr>
        <p:spPr>
          <a:xfrm>
            <a:off x="1527142" y="2199290"/>
            <a:ext cx="9605914" cy="4525963"/>
          </a:xfrm>
        </p:spPr>
        <p:txBody>
          <a:bodyPr/>
          <a:lstStyle/>
          <a:p>
            <a:pPr marL="0" indent="0">
              <a:buNone/>
            </a:pPr>
            <a:r>
              <a:rPr lang="en-US" sz="3600" i="1" dirty="0" smtClean="0"/>
              <a:t>Question: </a:t>
            </a:r>
          </a:p>
          <a:p>
            <a:pPr marL="0" indent="0">
              <a:buNone/>
            </a:pPr>
            <a:r>
              <a:rPr lang="en-US" sz="3600" i="1" dirty="0" smtClean="0"/>
              <a:t>Are </a:t>
            </a:r>
            <a:r>
              <a:rPr lang="en-US" sz="3600" i="1" dirty="0"/>
              <a:t>nursing mothers entitled to reasonable </a:t>
            </a:r>
            <a:r>
              <a:rPr lang="en-US" sz="3600" b="1" i="1" dirty="0"/>
              <a:t>break time </a:t>
            </a:r>
            <a:r>
              <a:rPr lang="en-US" sz="3600" i="1" dirty="0"/>
              <a:t>and space to express milk while </a:t>
            </a:r>
            <a:r>
              <a:rPr lang="en-US" sz="3600" i="1" dirty="0" smtClean="0"/>
              <a:t>teleworking </a:t>
            </a:r>
            <a:r>
              <a:rPr lang="en-US" sz="3600" i="1" dirty="0"/>
              <a:t>during the </a:t>
            </a:r>
            <a:r>
              <a:rPr lang="en-US" sz="3600" b="1" i="1" dirty="0"/>
              <a:t>COVID-19</a:t>
            </a:r>
            <a:r>
              <a:rPr lang="en-US" sz="3600" i="1" dirty="0"/>
              <a:t> pandemic? </a:t>
            </a:r>
          </a:p>
          <a:p>
            <a:endParaRPr lang="en-US" dirty="0"/>
          </a:p>
        </p:txBody>
      </p:sp>
    </p:spTree>
    <p:extLst>
      <p:ext uri="{BB962C8B-B14F-4D97-AF65-F5344CB8AC3E}">
        <p14:creationId xmlns:p14="http://schemas.microsoft.com/office/powerpoint/2010/main" val="35732122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71601"/>
          </a:xfrm>
        </p:spPr>
        <p:txBody>
          <a:bodyPr>
            <a:normAutofit/>
          </a:bodyPr>
          <a:lstStyle/>
          <a:p>
            <a:pPr marL="914400"/>
            <a:r>
              <a:rPr lang="en-US" sz="4400" dirty="0">
                <a:ea typeface="ヒラギノ角ゴ Pro W3" charset="-128"/>
                <a:cs typeface="Arial" charset="0"/>
              </a:rPr>
              <a:t>Protecting Your Rights to Pay and Leave</a:t>
            </a:r>
            <a:endParaRPr lang="en-US" sz="4400" dirty="0"/>
          </a:p>
        </p:txBody>
      </p:sp>
      <p:pic>
        <p:nvPicPr>
          <p:cNvPr id="3" name="Picture 2" descr="Worker shovelling" title="Worker shovel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280" y="1524000"/>
            <a:ext cx="7734320" cy="4426694"/>
          </a:xfrm>
          <a:prstGeom prst="rect">
            <a:avLst/>
          </a:prstGeom>
          <a:effectLst>
            <a:softEdge rad="12700"/>
          </a:effectLst>
        </p:spPr>
      </p:pic>
    </p:spTree>
    <p:extLst>
      <p:ext uri="{BB962C8B-B14F-4D97-AF65-F5344CB8AC3E}">
        <p14:creationId xmlns:p14="http://schemas.microsoft.com/office/powerpoint/2010/main" val="42123893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86725" y="1750722"/>
            <a:ext cx="10972800" cy="3060233"/>
          </a:xfrm>
        </p:spPr>
        <p:txBody>
          <a:bodyPr>
            <a:normAutofit fontScale="90000"/>
          </a:bodyPr>
          <a:lstStyle/>
          <a:p>
            <a:pPr rtl="0" eaLnBrk="1" fontAlgn="base" latinLnBrk="0" hangingPunct="1"/>
            <a:r>
              <a:rPr lang="en-US" sz="7300" b="0" i="0" kern="1200" spc="0" baseline="0" dirty="0" smtClean="0">
                <a:ln>
                  <a:noFill/>
                </a:ln>
                <a:solidFill>
                  <a:srgbClr val="FFC000"/>
                </a:solidFill>
                <a:effectLst/>
                <a:latin typeface="Calibri" panose="020F0502020204030204" pitchFamily="34" charset="0"/>
                <a:ea typeface="ヒラギノ角ゴ Pro W3"/>
                <a:cs typeface="+mn-cs"/>
              </a:rPr>
              <a:t>Essential Protections </a:t>
            </a:r>
            <a:endParaRPr lang="en-US" sz="7300" dirty="0" smtClean="0">
              <a:solidFill>
                <a:srgbClr val="FFC000"/>
              </a:solidFill>
              <a:effectLst/>
            </a:endParaRPr>
          </a:p>
          <a:p>
            <a:pPr rtl="0" eaLnBrk="1" fontAlgn="base" latinLnBrk="0" hangingPunct="1"/>
            <a:r>
              <a:rPr lang="en-US" sz="7300" b="0" i="0" kern="1200" spc="0" baseline="0" dirty="0" smtClean="0">
                <a:ln>
                  <a:noFill/>
                </a:ln>
                <a:solidFill>
                  <a:srgbClr val="FFFFFF"/>
                </a:solidFill>
                <a:effectLst/>
                <a:latin typeface="Calibri" panose="020F0502020204030204" pitchFamily="34" charset="0"/>
                <a:ea typeface="ヒラギノ角ゴ Pro W3"/>
                <a:cs typeface="+mn-cs"/>
              </a:rPr>
              <a:t>Under the Family Medical</a:t>
            </a:r>
            <a:r>
              <a:rPr lang="en-US" sz="7300" b="0" i="0" kern="1200" spc="0" dirty="0" smtClean="0">
                <a:ln>
                  <a:noFill/>
                </a:ln>
                <a:solidFill>
                  <a:srgbClr val="FFFFFF"/>
                </a:solidFill>
                <a:effectLst/>
                <a:latin typeface="Calibri" panose="020F0502020204030204" pitchFamily="34" charset="0"/>
                <a:ea typeface="ヒラギノ角ゴ Pro W3"/>
                <a:cs typeface="+mn-cs"/>
              </a:rPr>
              <a:t> </a:t>
            </a:r>
            <a:r>
              <a:rPr lang="en-US" sz="7300" b="0" i="0" kern="1200" spc="0" baseline="0" dirty="0" smtClean="0">
                <a:ln>
                  <a:noFill/>
                </a:ln>
                <a:solidFill>
                  <a:srgbClr val="FFFFFF"/>
                </a:solidFill>
                <a:effectLst/>
                <a:latin typeface="Calibri" panose="020F0502020204030204" pitchFamily="34" charset="0"/>
                <a:ea typeface="ヒラギノ角ゴ Pro W3"/>
                <a:cs typeface="+mn-cs"/>
              </a:rPr>
              <a:t>Leave Act</a:t>
            </a:r>
            <a:endParaRPr lang="en-US" sz="7300" dirty="0" smtClean="0">
              <a:effectLst/>
            </a:endParaRPr>
          </a:p>
          <a:p>
            <a:endParaRPr lang="en-US" dirty="0"/>
          </a:p>
        </p:txBody>
      </p:sp>
      <p:pic>
        <p:nvPicPr>
          <p:cNvPr id="4" name="Picture 3" descr="WHD Logo"/>
          <p:cNvPicPr>
            <a:picLocks noChangeAspect="1"/>
          </p:cNvPicPr>
          <p:nvPr/>
        </p:nvPicPr>
        <p:blipFill>
          <a:blip r:embed="rId3"/>
          <a:stretch>
            <a:fillRect/>
          </a:stretch>
        </p:blipFill>
        <p:spPr>
          <a:xfrm>
            <a:off x="10137523" y="335251"/>
            <a:ext cx="1444877" cy="701101"/>
          </a:xfrm>
          <a:prstGeom prst="rect">
            <a:avLst/>
          </a:prstGeom>
        </p:spPr>
      </p:pic>
    </p:spTree>
    <p:extLst>
      <p:ext uri="{BB962C8B-B14F-4D97-AF65-F5344CB8AC3E}">
        <p14:creationId xmlns:p14="http://schemas.microsoft.com/office/powerpoint/2010/main" val="6078929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r>
              <a:rPr lang="en-US" b="1" dirty="0" smtClean="0">
                <a:solidFill>
                  <a:schemeClr val="bg1"/>
                </a:solidFill>
              </a:rPr>
              <a:t>Family and Medical Leave Act</a:t>
            </a:r>
            <a:endParaRPr lang="en-US" b="1" dirty="0">
              <a:solidFill>
                <a:schemeClr val="bg1"/>
              </a:solidFill>
            </a:endParaRPr>
          </a:p>
        </p:txBody>
      </p:sp>
      <p:sp>
        <p:nvSpPr>
          <p:cNvPr id="3" name="Content Placeholder 2"/>
          <p:cNvSpPr>
            <a:spLocks noGrp="1"/>
          </p:cNvSpPr>
          <p:nvPr>
            <p:ph idx="1"/>
          </p:nvPr>
        </p:nvSpPr>
        <p:spPr>
          <a:xfrm>
            <a:off x="2068882" y="1881494"/>
            <a:ext cx="8229600" cy="4525963"/>
          </a:xfrm>
        </p:spPr>
        <p:txBody>
          <a:bodyPr/>
          <a:lstStyle/>
          <a:p>
            <a:pPr marL="0" indent="0">
              <a:buNone/>
            </a:pPr>
            <a:r>
              <a:rPr lang="en-US" sz="2800" b="1" dirty="0"/>
              <a:t>Essential Protections:</a:t>
            </a:r>
          </a:p>
          <a:p>
            <a:pPr>
              <a:lnSpc>
                <a:spcPts val="3000"/>
              </a:lnSpc>
              <a:spcBef>
                <a:spcPts val="1800"/>
              </a:spcBef>
              <a:buFontTx/>
              <a:buChar char="•"/>
              <a:defRPr/>
            </a:pPr>
            <a:r>
              <a:rPr lang="en-US" altLang="en-US" sz="2800" dirty="0"/>
              <a:t>Twelve workweeks of unpaid leave per leave year for qualifying reasons</a:t>
            </a:r>
          </a:p>
          <a:p>
            <a:pPr>
              <a:lnSpc>
                <a:spcPts val="3000"/>
              </a:lnSpc>
              <a:spcBef>
                <a:spcPts val="1800"/>
              </a:spcBef>
              <a:buFontTx/>
              <a:buChar char="•"/>
              <a:defRPr/>
            </a:pPr>
            <a:r>
              <a:rPr lang="en-US" altLang="en-US" sz="2800" dirty="0"/>
              <a:t>Job protection</a:t>
            </a:r>
          </a:p>
          <a:p>
            <a:pPr>
              <a:lnSpc>
                <a:spcPts val="3000"/>
              </a:lnSpc>
              <a:spcBef>
                <a:spcPts val="1800"/>
              </a:spcBef>
              <a:buFontTx/>
              <a:buChar char="•"/>
              <a:defRPr/>
            </a:pPr>
            <a:r>
              <a:rPr lang="en-US" altLang="en-US" sz="2800" dirty="0"/>
              <a:t>Protection of benefits and status while on leave</a:t>
            </a:r>
          </a:p>
          <a:p>
            <a:pPr>
              <a:lnSpc>
                <a:spcPts val="3000"/>
              </a:lnSpc>
              <a:spcBef>
                <a:spcPts val="1800"/>
              </a:spcBef>
              <a:buFontTx/>
              <a:buChar char="•"/>
              <a:defRPr/>
            </a:pPr>
            <a:r>
              <a:rPr lang="en-US" altLang="en-US" sz="2800" dirty="0"/>
              <a:t>Return to the same or an equivalent position</a:t>
            </a:r>
          </a:p>
          <a:p>
            <a:pPr marL="0" indent="0">
              <a:buNone/>
            </a:pPr>
            <a:endParaRPr lang="en-US" dirty="0" smtClean="0"/>
          </a:p>
        </p:txBody>
      </p:sp>
    </p:spTree>
    <p:extLst>
      <p:ext uri="{BB962C8B-B14F-4D97-AF65-F5344CB8AC3E}">
        <p14:creationId xmlns:p14="http://schemas.microsoft.com/office/powerpoint/2010/main" val="33991728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pPr algn="r"/>
            <a:r>
              <a:rPr lang="en-US" dirty="0">
                <a:solidFill>
                  <a:srgbClr val="FFC000"/>
                </a:solidFill>
              </a:rPr>
              <a:t>Common </a:t>
            </a:r>
            <a:r>
              <a:rPr lang="en-US" dirty="0" smtClean="0">
                <a:solidFill>
                  <a:srgbClr val="FFC000"/>
                </a:solidFill>
              </a:rPr>
              <a:t>Questions</a:t>
            </a:r>
            <a:endParaRPr lang="en-US" dirty="0">
              <a:solidFill>
                <a:srgbClr val="FFC000"/>
              </a:solidFill>
            </a:endParaRPr>
          </a:p>
        </p:txBody>
      </p:sp>
      <p:sp>
        <p:nvSpPr>
          <p:cNvPr id="3" name="Content Placeholder 2"/>
          <p:cNvSpPr>
            <a:spLocks noGrp="1"/>
          </p:cNvSpPr>
          <p:nvPr>
            <p:ph idx="1"/>
          </p:nvPr>
        </p:nvSpPr>
        <p:spPr>
          <a:xfrm>
            <a:off x="1998483" y="2194104"/>
            <a:ext cx="8540684" cy="4351338"/>
          </a:xfrm>
        </p:spPr>
        <p:txBody>
          <a:bodyPr/>
          <a:lstStyle/>
          <a:p>
            <a:pPr marL="0" indent="0">
              <a:buNone/>
            </a:pPr>
            <a:r>
              <a:rPr lang="en-US" sz="3600" i="1" dirty="0" smtClean="0"/>
              <a:t>Question: </a:t>
            </a:r>
          </a:p>
          <a:p>
            <a:pPr marL="0" indent="0">
              <a:buNone/>
            </a:pPr>
            <a:r>
              <a:rPr lang="en-US" sz="3600" i="1" dirty="0" smtClean="0"/>
              <a:t>Can </a:t>
            </a:r>
            <a:r>
              <a:rPr lang="en-US" sz="3600" i="1" dirty="0"/>
              <a:t>an employee who is </a:t>
            </a:r>
            <a:r>
              <a:rPr lang="en-US" sz="3600" b="1" i="1" dirty="0"/>
              <a:t>sick</a:t>
            </a:r>
            <a:r>
              <a:rPr lang="en-US" sz="3600" i="1" dirty="0"/>
              <a:t> with </a:t>
            </a:r>
            <a:r>
              <a:rPr lang="en-US" sz="3600" b="1" i="1" dirty="0"/>
              <a:t>COVID-19</a:t>
            </a:r>
            <a:r>
              <a:rPr lang="en-US" sz="3600" i="1" dirty="0"/>
              <a:t>, or who is caring for a family member who is sick with COVID-19, take FMLA leave?</a:t>
            </a:r>
          </a:p>
          <a:p>
            <a:pPr marL="0" indent="0">
              <a:buNone/>
            </a:pPr>
            <a:endParaRPr lang="en-US" dirty="0"/>
          </a:p>
        </p:txBody>
      </p:sp>
    </p:spTree>
    <p:extLst>
      <p:ext uri="{BB962C8B-B14F-4D97-AF65-F5344CB8AC3E}">
        <p14:creationId xmlns:p14="http://schemas.microsoft.com/office/powerpoint/2010/main" val="7344001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8" y="0"/>
            <a:ext cx="10517171" cy="1417638"/>
          </a:xfrm>
        </p:spPr>
        <p:txBody>
          <a:bodyPr/>
          <a:lstStyle/>
          <a:p>
            <a:r>
              <a:rPr lang="en-US" dirty="0" smtClean="0">
                <a:solidFill>
                  <a:schemeClr val="bg1"/>
                </a:solidFill>
              </a:rPr>
              <a:t>Tax Credits for Paid Sick Leave</a:t>
            </a:r>
            <a:endParaRPr lang="en-US" dirty="0">
              <a:solidFill>
                <a:schemeClr val="bg1"/>
              </a:solidFill>
            </a:endParaRPr>
          </a:p>
        </p:txBody>
      </p:sp>
      <p:sp>
        <p:nvSpPr>
          <p:cNvPr id="3" name="Content Placeholder 2"/>
          <p:cNvSpPr>
            <a:spLocks noGrp="1"/>
          </p:cNvSpPr>
          <p:nvPr>
            <p:ph idx="1"/>
          </p:nvPr>
        </p:nvSpPr>
        <p:spPr>
          <a:xfrm>
            <a:off x="1187776" y="1967758"/>
            <a:ext cx="5693791" cy="3486150"/>
          </a:xfrm>
        </p:spPr>
        <p:txBody>
          <a:bodyPr>
            <a:normAutofit lnSpcReduction="10000"/>
          </a:bodyPr>
          <a:lstStyle/>
          <a:p>
            <a:pPr>
              <a:buFont typeface="Arial" panose="020B0604020202020204" pitchFamily="34" charset="0"/>
              <a:buChar char="•"/>
            </a:pPr>
            <a:r>
              <a:rPr lang="en-US" dirty="0" smtClean="0"/>
              <a:t>American Rescue Plan extended tax credits for employers through September 30, 2021</a:t>
            </a:r>
          </a:p>
          <a:p>
            <a:pPr>
              <a:buFont typeface="Arial" panose="020B0604020202020204" pitchFamily="34" charset="0"/>
              <a:buChar char="•"/>
            </a:pPr>
            <a:r>
              <a:rPr lang="en-US" dirty="0" smtClean="0"/>
              <a:t>Up to $12,000 per worker</a:t>
            </a:r>
          </a:p>
          <a:p>
            <a:pPr>
              <a:buFont typeface="Arial" panose="020B0604020202020204" pitchFamily="34" charset="0"/>
              <a:buChar char="•"/>
            </a:pPr>
            <a:r>
              <a:rPr lang="en-US" dirty="0" smtClean="0"/>
              <a:t>Visit </a:t>
            </a:r>
            <a:r>
              <a:rPr lang="en-US" b="1" dirty="0" smtClean="0"/>
              <a:t>IRS.gov</a:t>
            </a:r>
            <a:r>
              <a:rPr lang="en-US" dirty="0" smtClean="0"/>
              <a:t> for more information</a:t>
            </a:r>
            <a:endParaRPr lang="en-US" dirty="0"/>
          </a:p>
        </p:txBody>
      </p:sp>
      <p:pic>
        <p:nvPicPr>
          <p:cNvPr id="4" name="Picture 3" descr="American Rescue Plan logo" title="American Rescue Plan logo"/>
          <p:cNvPicPr>
            <a:picLocks noChangeAspect="1"/>
          </p:cNvPicPr>
          <p:nvPr/>
        </p:nvPicPr>
        <p:blipFill>
          <a:blip r:embed="rId3"/>
          <a:stretch>
            <a:fillRect/>
          </a:stretch>
        </p:blipFill>
        <p:spPr>
          <a:xfrm>
            <a:off x="7164506" y="2343151"/>
            <a:ext cx="4610100" cy="2266950"/>
          </a:xfrm>
          <a:prstGeom prst="rect">
            <a:avLst/>
          </a:prstGeom>
        </p:spPr>
      </p:pic>
    </p:spTree>
    <p:extLst>
      <p:ext uri="{BB962C8B-B14F-4D97-AF65-F5344CB8AC3E}">
        <p14:creationId xmlns:p14="http://schemas.microsoft.com/office/powerpoint/2010/main" val="36778612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65228" y="0"/>
            <a:ext cx="10517171" cy="1417638"/>
          </a:xfrm>
        </p:spPr>
        <p:txBody>
          <a:bodyPr/>
          <a:lstStyle/>
          <a:p>
            <a:r>
              <a:rPr lang="en-US" dirty="0" smtClean="0">
                <a:solidFill>
                  <a:schemeClr val="bg1"/>
                </a:solidFill>
              </a:rPr>
              <a:t>Families First Coronavirus Response Act</a:t>
            </a:r>
            <a:endParaRPr lang="en-US" dirty="0">
              <a:solidFill>
                <a:schemeClr val="bg1"/>
              </a:solidFill>
            </a:endParaRPr>
          </a:p>
        </p:txBody>
      </p:sp>
      <p:sp>
        <p:nvSpPr>
          <p:cNvPr id="9" name="Content Placeholder 2"/>
          <p:cNvSpPr>
            <a:spLocks noGrp="1"/>
          </p:cNvSpPr>
          <p:nvPr>
            <p:ph idx="1"/>
          </p:nvPr>
        </p:nvSpPr>
        <p:spPr>
          <a:xfrm>
            <a:off x="1187775" y="1967758"/>
            <a:ext cx="9065833" cy="3486150"/>
          </a:xfrm>
        </p:spPr>
        <p:txBody>
          <a:bodyPr>
            <a:normAutofit/>
          </a:bodyPr>
          <a:lstStyle/>
          <a:p>
            <a:pPr>
              <a:buFont typeface="Arial" panose="020B0604020202020204" pitchFamily="34" charset="0"/>
              <a:buChar char="•"/>
            </a:pPr>
            <a:r>
              <a:rPr lang="en-US" dirty="0"/>
              <a:t>Provided paid leave for COVID-19 related </a:t>
            </a:r>
            <a:r>
              <a:rPr lang="en-US" dirty="0" smtClean="0"/>
              <a:t>reasons.</a:t>
            </a:r>
            <a:endParaRPr lang="en-US" dirty="0"/>
          </a:p>
          <a:p>
            <a:pPr>
              <a:buFont typeface="Arial" panose="020B0604020202020204" pitchFamily="34" charset="0"/>
              <a:buChar char="•"/>
            </a:pPr>
            <a:r>
              <a:rPr lang="en-US" dirty="0" smtClean="0"/>
              <a:t>Applied </a:t>
            </a:r>
            <a:r>
              <a:rPr lang="en-US" dirty="0"/>
              <a:t>to leave taken between April 1, 2020 and December 31, 2020.</a:t>
            </a:r>
          </a:p>
          <a:p>
            <a:pPr>
              <a:buFont typeface="Arial" panose="020B0604020202020204" pitchFamily="34" charset="0"/>
              <a:buChar char="•"/>
            </a:pPr>
            <a:r>
              <a:rPr lang="en-US" dirty="0"/>
              <a:t>If an employer failed to pay a worker as required, </a:t>
            </a:r>
            <a:r>
              <a:rPr lang="en-US" dirty="0" smtClean="0"/>
              <a:t>worker </a:t>
            </a:r>
            <a:r>
              <a:rPr lang="en-US" dirty="0"/>
              <a:t>may still file </a:t>
            </a:r>
            <a:r>
              <a:rPr lang="en-US" dirty="0" smtClean="0"/>
              <a:t>a complaint </a:t>
            </a:r>
            <a:r>
              <a:rPr lang="en-US" dirty="0"/>
              <a:t>for up to two </a:t>
            </a:r>
            <a:r>
              <a:rPr lang="en-US" dirty="0" smtClean="0"/>
              <a:t>years.</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2850833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738535" y="1280539"/>
            <a:ext cx="8677835" cy="3974633"/>
          </a:xfrm>
        </p:spPr>
        <p:txBody>
          <a:bodyPr>
            <a:normAutofit/>
          </a:bodyPr>
          <a:lstStyle/>
          <a:p>
            <a:pPr rtl="0" eaLnBrk="1" fontAlgn="base" latinLnBrk="0" hangingPunct="1"/>
            <a:r>
              <a:rPr lang="en-US" sz="7300" b="0" i="0" kern="1200" spc="0" baseline="0" dirty="0" smtClean="0">
                <a:ln>
                  <a:noFill/>
                </a:ln>
                <a:solidFill>
                  <a:srgbClr val="FFC000"/>
                </a:solidFill>
                <a:effectLst/>
                <a:latin typeface="Calibri" panose="020F0502020204030204" pitchFamily="34" charset="0"/>
                <a:ea typeface="ヒラギノ角ゴ Pro W3"/>
                <a:cs typeface="+mn-cs"/>
              </a:rPr>
              <a:t>Essential Protections </a:t>
            </a:r>
            <a:endParaRPr lang="en-US" sz="7300" dirty="0" smtClean="0">
              <a:solidFill>
                <a:srgbClr val="FFC000"/>
              </a:solidFill>
              <a:effectLst/>
            </a:endParaRPr>
          </a:p>
          <a:p>
            <a:pPr rtl="0" eaLnBrk="1" fontAlgn="base" latinLnBrk="0" hangingPunct="1"/>
            <a:r>
              <a:rPr lang="en-US" sz="7300" b="0" i="0" kern="1200" spc="0" baseline="0" dirty="0" smtClean="0">
                <a:ln>
                  <a:noFill/>
                </a:ln>
                <a:solidFill>
                  <a:srgbClr val="FFFFFF"/>
                </a:solidFill>
                <a:effectLst/>
                <a:latin typeface="Calibri" panose="020F0502020204030204" pitchFamily="34" charset="0"/>
                <a:ea typeface="ヒラギノ角ゴ Pro W3"/>
                <a:cs typeface="+mn-cs"/>
              </a:rPr>
              <a:t>For Agricultural Workers</a:t>
            </a:r>
            <a:endParaRPr lang="en-US" sz="7300" dirty="0" smtClean="0">
              <a:effectLst/>
            </a:endParaRPr>
          </a:p>
          <a:p>
            <a:endParaRPr lang="en-US" dirty="0"/>
          </a:p>
        </p:txBody>
      </p:sp>
      <p:pic>
        <p:nvPicPr>
          <p:cNvPr id="4" name="Picture 3" descr="WHD Logo"/>
          <p:cNvPicPr>
            <a:picLocks noChangeAspect="1"/>
          </p:cNvPicPr>
          <p:nvPr/>
        </p:nvPicPr>
        <p:blipFill>
          <a:blip r:embed="rId3"/>
          <a:stretch>
            <a:fillRect/>
          </a:stretch>
        </p:blipFill>
        <p:spPr>
          <a:xfrm>
            <a:off x="10137523" y="335251"/>
            <a:ext cx="1444877" cy="701101"/>
          </a:xfrm>
          <a:prstGeom prst="rect">
            <a:avLst/>
          </a:prstGeom>
        </p:spPr>
      </p:pic>
    </p:spTree>
    <p:extLst>
      <p:ext uri="{BB962C8B-B14F-4D97-AF65-F5344CB8AC3E}">
        <p14:creationId xmlns:p14="http://schemas.microsoft.com/office/powerpoint/2010/main" val="37196794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0"/>
            <a:ext cx="10507744" cy="1417638"/>
          </a:xfrm>
        </p:spPr>
        <p:txBody>
          <a:bodyPr>
            <a:normAutofit/>
          </a:bodyPr>
          <a:lstStyle/>
          <a:p>
            <a:r>
              <a:rPr lang="en-US" sz="4800" dirty="0" smtClean="0">
                <a:solidFill>
                  <a:schemeClr val="bg1"/>
                </a:solidFill>
              </a:rPr>
              <a:t>Agricultural Workers</a:t>
            </a:r>
            <a:endParaRPr lang="en-US" sz="4800" dirty="0">
              <a:solidFill>
                <a:schemeClr val="bg1"/>
              </a:solidFill>
            </a:endParaRPr>
          </a:p>
        </p:txBody>
      </p:sp>
      <p:sp>
        <p:nvSpPr>
          <p:cNvPr id="3" name="Content Placeholder 2"/>
          <p:cNvSpPr>
            <a:spLocks noGrp="1"/>
          </p:cNvSpPr>
          <p:nvPr>
            <p:ph idx="1"/>
          </p:nvPr>
        </p:nvSpPr>
        <p:spPr>
          <a:xfrm>
            <a:off x="697584" y="1540760"/>
            <a:ext cx="7381725" cy="4780756"/>
          </a:xfrm>
        </p:spPr>
        <p:txBody>
          <a:bodyPr>
            <a:normAutofit/>
          </a:bodyPr>
          <a:lstStyle/>
          <a:p>
            <a:pPr marL="0" indent="0">
              <a:buNone/>
            </a:pPr>
            <a:r>
              <a:rPr lang="en-US" sz="2800" b="1" dirty="0"/>
              <a:t>Essential protections:</a:t>
            </a:r>
          </a:p>
          <a:p>
            <a:pPr>
              <a:buFont typeface="Arial" panose="020B0604020202020204" pitchFamily="34" charset="0"/>
              <a:buChar char="•"/>
            </a:pPr>
            <a:r>
              <a:rPr lang="en-US" altLang="en-US" sz="2800" dirty="0"/>
              <a:t>Disclosure of wages, safe transportation and housing, field sanitation requirements, and protection for H-2A non-immigrant workers.</a:t>
            </a:r>
          </a:p>
          <a:p>
            <a:pPr>
              <a:lnSpc>
                <a:spcPts val="3000"/>
              </a:lnSpc>
              <a:spcBef>
                <a:spcPts val="0"/>
              </a:spcBef>
              <a:buFontTx/>
              <a:buChar char="•"/>
              <a:defRPr/>
            </a:pPr>
            <a:r>
              <a:rPr lang="en-US" altLang="en-US" sz="2800" dirty="0"/>
              <a:t>Toilets, potable drinking water, and hand-washing facilities </a:t>
            </a:r>
            <a:r>
              <a:rPr lang="en-US" altLang="en-US" sz="2800" dirty="0" smtClean="0"/>
              <a:t>for </a:t>
            </a:r>
            <a:r>
              <a:rPr lang="en-US" altLang="en-US" sz="2800" dirty="0"/>
              <a:t>hand-laborers in the field.</a:t>
            </a:r>
          </a:p>
          <a:p>
            <a:pPr>
              <a:lnSpc>
                <a:spcPts val="3000"/>
              </a:lnSpc>
              <a:spcBef>
                <a:spcPts val="0"/>
              </a:spcBef>
              <a:buFontTx/>
              <a:buChar char="•"/>
              <a:defRPr/>
            </a:pPr>
            <a:r>
              <a:rPr lang="en-US" altLang="en-US" sz="2800" dirty="0"/>
              <a:t>Payment of a required wage and minimum guaranteed hours for H-2A workers.</a:t>
            </a:r>
          </a:p>
          <a:p>
            <a:pPr>
              <a:lnSpc>
                <a:spcPts val="3000"/>
              </a:lnSpc>
              <a:spcBef>
                <a:spcPts val="0"/>
              </a:spcBef>
              <a:buFontTx/>
              <a:buChar char="•"/>
              <a:defRPr/>
            </a:pPr>
            <a:r>
              <a:rPr lang="en-US" altLang="en-US" sz="2800" dirty="0"/>
              <a:t>Protections apply regardless of immigration status.</a:t>
            </a:r>
          </a:p>
          <a:p>
            <a:pPr marL="0" indent="0">
              <a:buNone/>
            </a:pPr>
            <a:endParaRPr lang="en-US" dirty="0"/>
          </a:p>
        </p:txBody>
      </p:sp>
      <p:pic>
        <p:nvPicPr>
          <p:cNvPr id="6" name="Picture 5" descr="Hands sorting potato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89" y="1959490"/>
            <a:ext cx="3907004" cy="2593656"/>
          </a:xfrm>
          <a:prstGeom prst="rect">
            <a:avLst/>
          </a:prstGeom>
          <a:ln>
            <a:noFill/>
          </a:ln>
          <a:effectLst>
            <a:softEdge rad="112500"/>
          </a:effectLst>
        </p:spPr>
      </p:pic>
    </p:spTree>
    <p:extLst>
      <p:ext uri="{BB962C8B-B14F-4D97-AF65-F5344CB8AC3E}">
        <p14:creationId xmlns:p14="http://schemas.microsoft.com/office/powerpoint/2010/main" val="8492324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pPr algn="r"/>
            <a:r>
              <a:rPr lang="en-US" sz="4800" dirty="0">
                <a:solidFill>
                  <a:srgbClr val="FFC000"/>
                </a:solidFill>
              </a:rPr>
              <a:t>Common </a:t>
            </a:r>
            <a:r>
              <a:rPr lang="en-US" sz="4800" dirty="0" smtClean="0">
                <a:solidFill>
                  <a:srgbClr val="FFC000"/>
                </a:solidFill>
              </a:rPr>
              <a:t>Questions</a:t>
            </a:r>
            <a:endParaRPr lang="en-US" sz="4800" dirty="0">
              <a:solidFill>
                <a:srgbClr val="FFC000"/>
              </a:solidFill>
            </a:endParaRPr>
          </a:p>
        </p:txBody>
      </p:sp>
      <p:sp>
        <p:nvSpPr>
          <p:cNvPr id="3" name="Content Placeholder 2"/>
          <p:cNvSpPr>
            <a:spLocks noGrp="1"/>
          </p:cNvSpPr>
          <p:nvPr>
            <p:ph idx="1"/>
          </p:nvPr>
        </p:nvSpPr>
        <p:spPr>
          <a:xfrm>
            <a:off x="1508289" y="2120463"/>
            <a:ext cx="9737888" cy="4525963"/>
          </a:xfrm>
        </p:spPr>
        <p:txBody>
          <a:bodyPr/>
          <a:lstStyle/>
          <a:p>
            <a:pPr marL="0" indent="0">
              <a:buNone/>
            </a:pPr>
            <a:r>
              <a:rPr lang="en-US" sz="3600" i="1" dirty="0" smtClean="0"/>
              <a:t>Question: </a:t>
            </a:r>
          </a:p>
          <a:p>
            <a:pPr marL="0" indent="0">
              <a:buNone/>
            </a:pPr>
            <a:r>
              <a:rPr lang="en-US" sz="3600" i="1" dirty="0" smtClean="0"/>
              <a:t>I </a:t>
            </a:r>
            <a:r>
              <a:rPr lang="en-US" sz="3600" i="1" dirty="0"/>
              <a:t>live with other agricultural workers in employer-provided </a:t>
            </a:r>
            <a:r>
              <a:rPr lang="en-US" sz="3600" b="1" i="1" dirty="0"/>
              <a:t>housing</a:t>
            </a:r>
            <a:r>
              <a:rPr lang="en-US" sz="3600" i="1" dirty="0"/>
              <a:t> and I am worried about the spread of </a:t>
            </a:r>
            <a:r>
              <a:rPr lang="en-US" sz="3600" b="1" i="1" dirty="0"/>
              <a:t>COVID-19</a:t>
            </a:r>
            <a:r>
              <a:rPr lang="en-US" sz="3600" i="1" dirty="0"/>
              <a:t>.  Are there rules about overcrowding?</a:t>
            </a:r>
            <a:r>
              <a:rPr lang="en-US" dirty="0"/>
              <a:t/>
            </a:r>
            <a:br>
              <a:rPr lang="en-US" dirty="0"/>
            </a:br>
            <a:endParaRPr lang="en-US" dirty="0"/>
          </a:p>
        </p:txBody>
      </p:sp>
    </p:spTree>
    <p:extLst>
      <p:ext uri="{BB962C8B-B14F-4D97-AF65-F5344CB8AC3E}">
        <p14:creationId xmlns:p14="http://schemas.microsoft.com/office/powerpoint/2010/main" val="13407185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0"/>
            <a:ext cx="10507744" cy="1417638"/>
          </a:xfrm>
        </p:spPr>
        <p:txBody>
          <a:bodyPr>
            <a:normAutofit/>
          </a:bodyPr>
          <a:lstStyle/>
          <a:p>
            <a:r>
              <a:rPr lang="en-US" sz="5400" dirty="0" smtClean="0">
                <a:solidFill>
                  <a:schemeClr val="bg1"/>
                </a:solidFill>
              </a:rPr>
              <a:t>Wage and Hour Division	</a:t>
            </a:r>
            <a:endParaRPr lang="en-US" sz="5400" dirty="0">
              <a:solidFill>
                <a:schemeClr val="bg1"/>
              </a:solidFill>
            </a:endParaRPr>
          </a:p>
        </p:txBody>
      </p:sp>
      <p:pic>
        <p:nvPicPr>
          <p:cNvPr id="6" name="Picture 5" descr="Grocery wo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708" y="1979629"/>
            <a:ext cx="5223098" cy="3482065"/>
          </a:xfrm>
          <a:prstGeom prst="rect">
            <a:avLst/>
          </a:prstGeom>
          <a:ln>
            <a:noFill/>
          </a:ln>
          <a:effectLst>
            <a:softEdge rad="112500"/>
          </a:effectLst>
        </p:spPr>
      </p:pic>
      <p:sp>
        <p:nvSpPr>
          <p:cNvPr id="3" name="Content Placeholder 2"/>
          <p:cNvSpPr>
            <a:spLocks noGrp="1"/>
          </p:cNvSpPr>
          <p:nvPr>
            <p:ph idx="1"/>
          </p:nvPr>
        </p:nvSpPr>
        <p:spPr>
          <a:xfrm>
            <a:off x="461912" y="2226837"/>
            <a:ext cx="8072487" cy="961111"/>
          </a:xfrm>
        </p:spPr>
        <p:txBody>
          <a:bodyPr>
            <a:noAutofit/>
          </a:bodyPr>
          <a:lstStyle/>
          <a:p>
            <a:pPr marL="0" indent="0" algn="ctr">
              <a:buNone/>
            </a:pPr>
            <a:r>
              <a:rPr lang="en-US" sz="6000" dirty="0">
                <a:solidFill>
                  <a:schemeClr val="tx2">
                    <a:lumMod val="75000"/>
                  </a:schemeClr>
                </a:solidFill>
              </a:rPr>
              <a:t>How we can </a:t>
            </a:r>
            <a:r>
              <a:rPr lang="en-US" sz="6000" b="1" dirty="0">
                <a:solidFill>
                  <a:srgbClr val="FFC000"/>
                </a:solidFill>
              </a:rPr>
              <a:t>help</a:t>
            </a:r>
            <a:r>
              <a:rPr lang="en-US" sz="6000" dirty="0"/>
              <a:t> </a:t>
            </a:r>
          </a:p>
        </p:txBody>
      </p:sp>
      <p:pic>
        <p:nvPicPr>
          <p:cNvPr id="7" name="Picture 6" descr="WHD Logo"/>
          <p:cNvPicPr>
            <a:picLocks noChangeAspect="1"/>
          </p:cNvPicPr>
          <p:nvPr/>
        </p:nvPicPr>
        <p:blipFill>
          <a:blip r:embed="rId4"/>
          <a:stretch>
            <a:fillRect/>
          </a:stretch>
        </p:blipFill>
        <p:spPr>
          <a:xfrm>
            <a:off x="10137523" y="335251"/>
            <a:ext cx="1444877" cy="701101"/>
          </a:xfrm>
          <a:prstGeom prst="rect">
            <a:avLst/>
          </a:prstGeom>
        </p:spPr>
      </p:pic>
    </p:spTree>
    <p:extLst>
      <p:ext uri="{BB962C8B-B14F-4D97-AF65-F5344CB8AC3E}">
        <p14:creationId xmlns:p14="http://schemas.microsoft.com/office/powerpoint/2010/main" val="6992142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9" y="1"/>
            <a:ext cx="9145573" cy="1371601"/>
          </a:xfrm>
        </p:spPr>
        <p:txBody>
          <a:bodyPr>
            <a:normAutofit/>
          </a:bodyPr>
          <a:lstStyle/>
          <a:p>
            <a:r>
              <a:rPr lang="en-US" sz="4400" dirty="0">
                <a:ea typeface="ヒラギノ角ゴ Pro W3" charset="-128"/>
                <a:cs typeface="Arial" charset="0"/>
              </a:rPr>
              <a:t>How to File a Complaint</a:t>
            </a:r>
            <a:endParaRPr lang="en-US" sz="4400" dirty="0"/>
          </a:p>
        </p:txBody>
      </p:sp>
      <p:sp>
        <p:nvSpPr>
          <p:cNvPr id="4" name="Rectangle 3"/>
          <p:cNvSpPr/>
          <p:nvPr/>
        </p:nvSpPr>
        <p:spPr>
          <a:xfrm>
            <a:off x="1065228" y="1834135"/>
            <a:ext cx="6504729" cy="4462760"/>
          </a:xfrm>
          <a:prstGeom prst="rect">
            <a:avLst/>
          </a:prstGeom>
        </p:spPr>
        <p:txBody>
          <a:bodyPr wrap="square">
            <a:spAutoFit/>
          </a:bodyPr>
          <a:lstStyle/>
          <a:p>
            <a:pPr marL="342900" indent="-342900">
              <a:buFont typeface="Arial" panose="020B0604020202020204" pitchFamily="34" charset="0"/>
              <a:buChar char="•"/>
            </a:pPr>
            <a:r>
              <a:rPr lang="en-US" sz="3200" dirty="0">
                <a:latin typeface="+mn-lt"/>
              </a:rPr>
              <a:t>Complaints can be submitted by phone.</a:t>
            </a:r>
          </a:p>
          <a:p>
            <a:pPr marL="342900" indent="-342900">
              <a:buFont typeface="Arial" panose="020B0604020202020204" pitchFamily="34" charset="0"/>
              <a:buChar char="•"/>
            </a:pPr>
            <a:r>
              <a:rPr lang="en-US" sz="3200" dirty="0">
                <a:latin typeface="+mn-lt"/>
              </a:rPr>
              <a:t>Complaints can come from third parties.</a:t>
            </a:r>
          </a:p>
          <a:p>
            <a:pPr marL="342900" indent="-342900">
              <a:buFont typeface="Arial" panose="020B0604020202020204" pitchFamily="34" charset="0"/>
              <a:buChar char="•"/>
            </a:pPr>
            <a:r>
              <a:rPr lang="en-US" sz="3200" dirty="0">
                <a:latin typeface="+mn-lt"/>
              </a:rPr>
              <a:t>Complaints are confidential.</a:t>
            </a:r>
          </a:p>
          <a:p>
            <a:pPr marL="342900" indent="-342900">
              <a:buFont typeface="Arial" panose="020B0604020202020204" pitchFamily="34" charset="0"/>
              <a:buChar char="•"/>
            </a:pPr>
            <a:r>
              <a:rPr lang="en-US" sz="3200" dirty="0">
                <a:latin typeface="+mn-lt"/>
              </a:rPr>
              <a:t>WHD does not ask workers about their immigration status.</a:t>
            </a:r>
          </a:p>
          <a:p>
            <a:pPr marL="342900" indent="-342900">
              <a:buFont typeface="Arial" panose="020B0604020202020204" pitchFamily="34" charset="0"/>
              <a:buChar char="•"/>
            </a:pPr>
            <a:r>
              <a:rPr lang="en-US" sz="3200" dirty="0">
                <a:latin typeface="+mn-lt"/>
              </a:rPr>
              <a:t>No fee to file a complaint.</a:t>
            </a:r>
          </a:p>
          <a:p>
            <a:endParaRPr lang="en-US" sz="2800" dirty="0"/>
          </a:p>
        </p:txBody>
      </p:sp>
      <p:pic>
        <p:nvPicPr>
          <p:cNvPr id="5" name="Picture 4" descr="Worker at computer" title="Worker at compu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957" y="2082318"/>
            <a:ext cx="3953202" cy="2979876"/>
          </a:xfrm>
          <a:prstGeom prst="rect">
            <a:avLst/>
          </a:prstGeom>
        </p:spPr>
      </p:pic>
    </p:spTree>
    <p:extLst>
      <p:ext uri="{BB962C8B-B14F-4D97-AF65-F5344CB8AC3E}">
        <p14:creationId xmlns:p14="http://schemas.microsoft.com/office/powerpoint/2010/main" val="958824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802" y="1"/>
            <a:ext cx="9155000" cy="1365336"/>
          </a:xfrm>
        </p:spPr>
        <p:txBody>
          <a:bodyPr>
            <a:normAutofit/>
          </a:bodyPr>
          <a:lstStyle/>
          <a:p>
            <a:r>
              <a:rPr lang="en-US" sz="4400" dirty="0">
                <a:ea typeface="ヒラギノ角ゴ Pro W3" charset="-128"/>
                <a:cs typeface="Arial" charset="0"/>
              </a:rPr>
              <a:t>Enforcing Workplace Protections</a:t>
            </a:r>
            <a:endParaRPr lang="en-US" sz="4400" dirty="0"/>
          </a:p>
        </p:txBody>
      </p:sp>
      <p:sp>
        <p:nvSpPr>
          <p:cNvPr id="5" name="TextBox 4"/>
          <p:cNvSpPr txBox="1"/>
          <p:nvPr/>
        </p:nvSpPr>
        <p:spPr>
          <a:xfrm>
            <a:off x="1841610" y="1854068"/>
            <a:ext cx="8508783" cy="3046988"/>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800" dirty="0">
                <a:latin typeface="+mn-lt"/>
              </a:rPr>
              <a:t>10 million establishments nationwide and 148 million workers covered.</a:t>
            </a:r>
          </a:p>
          <a:p>
            <a:endParaRPr lang="en-US" sz="2800" dirty="0">
              <a:latin typeface="+mn-lt"/>
            </a:endParaRPr>
          </a:p>
          <a:p>
            <a:pPr marL="342900" indent="-342900">
              <a:buFont typeface="Arial" panose="020B0604020202020204" pitchFamily="34" charset="0"/>
              <a:buChar char="•"/>
            </a:pPr>
            <a:r>
              <a:rPr lang="en-US" sz="2800" dirty="0">
                <a:latin typeface="+mn-lt"/>
              </a:rPr>
              <a:t>More than 200 WHD offices throughout the country.</a:t>
            </a:r>
          </a:p>
          <a:p>
            <a:pPr marL="342900" indent="-342900">
              <a:buFont typeface="Arial" panose="020B0604020202020204" pitchFamily="34" charset="0"/>
              <a:buChar char="•"/>
            </a:pPr>
            <a:endParaRPr lang="en-US" sz="2800" dirty="0">
              <a:latin typeface="+mn-lt"/>
            </a:endParaRPr>
          </a:p>
          <a:p>
            <a:pPr marL="342900" indent="-342900">
              <a:buFont typeface="Arial" panose="020B0604020202020204" pitchFamily="34" charset="0"/>
              <a:buChar char="•"/>
            </a:pPr>
            <a:r>
              <a:rPr lang="en-US" sz="2800" dirty="0">
                <a:latin typeface="+mn-lt"/>
              </a:rPr>
              <a:t>More than 200 languages spoken.</a:t>
            </a:r>
          </a:p>
        </p:txBody>
      </p:sp>
    </p:spTree>
    <p:extLst>
      <p:ext uri="{BB962C8B-B14F-4D97-AF65-F5344CB8AC3E}">
        <p14:creationId xmlns:p14="http://schemas.microsoft.com/office/powerpoint/2010/main" val="13865473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1"/>
            <a:ext cx="9136146" cy="1371601"/>
          </a:xfrm>
        </p:spPr>
        <p:txBody>
          <a:bodyPr>
            <a:normAutofit/>
          </a:bodyPr>
          <a:lstStyle/>
          <a:p>
            <a:r>
              <a:rPr lang="en-US" dirty="0" smtClean="0">
                <a:solidFill>
                  <a:schemeClr val="bg1"/>
                </a:solidFill>
                <a:ea typeface="ヒラギノ角ゴ Pro W3" charset="-128"/>
                <a:cs typeface="Arial" charset="0"/>
              </a:rPr>
              <a:t>Who May </a:t>
            </a:r>
            <a:r>
              <a:rPr lang="en-US" dirty="0">
                <a:ea typeface="ヒラギノ角ゴ Pro W3" charset="-128"/>
                <a:cs typeface="Arial" charset="0"/>
              </a:rPr>
              <a:t>F</a:t>
            </a:r>
            <a:r>
              <a:rPr lang="en-US" dirty="0" smtClean="0">
                <a:solidFill>
                  <a:schemeClr val="bg1"/>
                </a:solidFill>
                <a:ea typeface="ヒラギノ角ゴ Pro W3" charset="-128"/>
                <a:cs typeface="Arial" charset="0"/>
              </a:rPr>
              <a:t>ile a Complaint? </a:t>
            </a:r>
            <a:endParaRPr lang="en-US" dirty="0"/>
          </a:p>
        </p:txBody>
      </p:sp>
      <p:sp>
        <p:nvSpPr>
          <p:cNvPr id="4" name="Rectangle 3"/>
          <p:cNvSpPr/>
          <p:nvPr/>
        </p:nvSpPr>
        <p:spPr>
          <a:xfrm>
            <a:off x="1143002" y="2417719"/>
            <a:ext cx="5620405" cy="3108543"/>
          </a:xfrm>
          <a:prstGeom prst="rect">
            <a:avLst/>
          </a:prstGeom>
        </p:spPr>
        <p:txBody>
          <a:bodyPr wrap="square">
            <a:spAutoFit/>
          </a:bodyPr>
          <a:lstStyle/>
          <a:p>
            <a:pPr marL="342900" indent="-342900">
              <a:buFont typeface="Arial" panose="020B0604020202020204" pitchFamily="34" charset="0"/>
              <a:buChar char="•"/>
            </a:pPr>
            <a:r>
              <a:rPr lang="en-US" sz="2800" dirty="0">
                <a:latin typeface="+mn-lt"/>
              </a:rPr>
              <a:t>Employees – Former and Present</a:t>
            </a:r>
          </a:p>
          <a:p>
            <a:pPr marL="342900" indent="-342900">
              <a:buFont typeface="Arial" panose="020B0604020202020204" pitchFamily="34" charset="0"/>
              <a:buChar char="•"/>
            </a:pPr>
            <a:r>
              <a:rPr lang="en-US" sz="2800" dirty="0">
                <a:latin typeface="+mn-lt"/>
              </a:rPr>
              <a:t>Parent/Guardian </a:t>
            </a:r>
          </a:p>
          <a:p>
            <a:pPr marL="342900" indent="-342900">
              <a:buFont typeface="Arial" panose="020B0604020202020204" pitchFamily="34" charset="0"/>
              <a:buChar char="•"/>
            </a:pPr>
            <a:r>
              <a:rPr lang="en-US" sz="2800" dirty="0">
                <a:latin typeface="+mn-lt"/>
              </a:rPr>
              <a:t>School Officials</a:t>
            </a:r>
          </a:p>
          <a:p>
            <a:pPr marL="342900" indent="-342900">
              <a:buFont typeface="Arial" panose="020B0604020202020204" pitchFamily="34" charset="0"/>
              <a:buChar char="•"/>
            </a:pPr>
            <a:r>
              <a:rPr lang="en-US" sz="2800" dirty="0">
                <a:latin typeface="+mn-lt"/>
              </a:rPr>
              <a:t>Other Employers</a:t>
            </a:r>
          </a:p>
          <a:p>
            <a:pPr marL="342900" indent="-342900">
              <a:buFont typeface="Arial" panose="020B0604020202020204" pitchFamily="34" charset="0"/>
              <a:buChar char="•"/>
            </a:pPr>
            <a:r>
              <a:rPr lang="en-US" sz="2800" dirty="0">
                <a:latin typeface="+mn-lt"/>
              </a:rPr>
              <a:t>Advocacy Groups </a:t>
            </a:r>
          </a:p>
          <a:p>
            <a:pPr marL="342900" indent="-342900">
              <a:buFont typeface="Arial" panose="020B0604020202020204" pitchFamily="34" charset="0"/>
              <a:buChar char="•"/>
            </a:pPr>
            <a:r>
              <a:rPr lang="en-US" sz="2800" dirty="0">
                <a:latin typeface="+mn-lt"/>
              </a:rPr>
              <a:t>Other Agencies</a:t>
            </a:r>
          </a:p>
          <a:p>
            <a:endParaRPr lang="en-US" sz="2800" dirty="0"/>
          </a:p>
        </p:txBody>
      </p:sp>
      <p:pic>
        <p:nvPicPr>
          <p:cNvPr id="3" name="Picture 2" descr="Worker pushing a broom" title="Worker pushing a b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798" y="2102408"/>
            <a:ext cx="4665604" cy="3165699"/>
          </a:xfrm>
          <a:prstGeom prst="rect">
            <a:avLst/>
          </a:prstGeom>
        </p:spPr>
      </p:pic>
    </p:spTree>
    <p:extLst>
      <p:ext uri="{BB962C8B-B14F-4D97-AF65-F5344CB8AC3E}">
        <p14:creationId xmlns:p14="http://schemas.microsoft.com/office/powerpoint/2010/main" val="4915595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509" y="1"/>
            <a:ext cx="9117293" cy="1371601"/>
          </a:xfrm>
        </p:spPr>
        <p:txBody>
          <a:bodyPr>
            <a:normAutofit/>
          </a:bodyPr>
          <a:lstStyle/>
          <a:p>
            <a:r>
              <a:rPr lang="en-US" dirty="0" smtClean="0">
                <a:solidFill>
                  <a:schemeClr val="bg1"/>
                </a:solidFill>
                <a:ea typeface="ヒラギノ角ゴ Pro W3" charset="-128"/>
                <a:cs typeface="Arial" charset="0"/>
              </a:rPr>
              <a:t>Complaint Intake </a:t>
            </a:r>
            <a:r>
              <a:rPr lang="en-US" dirty="0">
                <a:ea typeface="ヒラギノ角ゴ Pro W3" charset="-128"/>
                <a:cs typeface="Arial" charset="0"/>
              </a:rPr>
              <a:t>I</a:t>
            </a:r>
            <a:r>
              <a:rPr lang="en-US" dirty="0" smtClean="0">
                <a:solidFill>
                  <a:schemeClr val="bg1"/>
                </a:solidFill>
                <a:ea typeface="ヒラギノ角ゴ Pro W3" charset="-128"/>
                <a:cs typeface="Arial" charset="0"/>
              </a:rPr>
              <a:t>nformation</a:t>
            </a:r>
            <a:endParaRPr lang="en-US" dirty="0"/>
          </a:p>
        </p:txBody>
      </p:sp>
      <p:sp>
        <p:nvSpPr>
          <p:cNvPr id="4" name="Rectangle 3"/>
          <p:cNvSpPr/>
          <p:nvPr/>
        </p:nvSpPr>
        <p:spPr>
          <a:xfrm>
            <a:off x="1093509" y="1630253"/>
            <a:ext cx="9117293" cy="4216539"/>
          </a:xfrm>
          <a:prstGeom prst="rect">
            <a:avLst/>
          </a:prstGeom>
        </p:spPr>
        <p:txBody>
          <a:bodyPr wrap="square">
            <a:spAutoFit/>
          </a:bodyPr>
          <a:lstStyle/>
          <a:p>
            <a:r>
              <a:rPr lang="en-US" b="1" dirty="0">
                <a:latin typeface="+mn-lt"/>
              </a:rPr>
              <a:t>Employee’s name</a:t>
            </a:r>
            <a:endParaRPr lang="en-US" sz="2200" b="1" dirty="0">
              <a:latin typeface="+mn-lt"/>
            </a:endParaRPr>
          </a:p>
          <a:p>
            <a:pPr marL="342900" indent="-342900">
              <a:buFont typeface="Arial" panose="020B0604020202020204" pitchFamily="34" charset="0"/>
              <a:buChar char="•"/>
            </a:pPr>
            <a:r>
              <a:rPr lang="en-US" sz="2200" dirty="0">
                <a:latin typeface="+mn-lt"/>
              </a:rPr>
              <a:t>Contact information </a:t>
            </a:r>
          </a:p>
          <a:p>
            <a:pPr marL="342900" indent="-342900">
              <a:buFont typeface="Arial" panose="020B0604020202020204" pitchFamily="34" charset="0"/>
              <a:buChar char="•"/>
            </a:pPr>
            <a:r>
              <a:rPr lang="en-US" sz="2200" dirty="0">
                <a:latin typeface="+mn-lt"/>
              </a:rPr>
              <a:t>Address and phone number</a:t>
            </a:r>
          </a:p>
          <a:p>
            <a:pPr marL="342900" indent="-342900">
              <a:buFont typeface="Arial" panose="020B0604020202020204" pitchFamily="34" charset="0"/>
              <a:buChar char="•"/>
            </a:pPr>
            <a:r>
              <a:rPr lang="en-US" sz="2200" dirty="0">
                <a:latin typeface="+mn-lt"/>
              </a:rPr>
              <a:t>Employee’s duties/work</a:t>
            </a:r>
          </a:p>
          <a:p>
            <a:pPr marL="342900" indent="-342900">
              <a:buFont typeface="Arial" panose="020B0604020202020204" pitchFamily="34" charset="0"/>
              <a:buChar char="•"/>
            </a:pPr>
            <a:r>
              <a:rPr lang="en-US" sz="2200" dirty="0">
                <a:latin typeface="+mn-lt"/>
              </a:rPr>
              <a:t>Circumstances or actions that caused potential violation of the law</a:t>
            </a:r>
          </a:p>
          <a:p>
            <a:pPr marL="342900" indent="-342900">
              <a:buFont typeface="Arial" panose="020B0604020202020204" pitchFamily="34" charset="0"/>
              <a:buChar char="•"/>
            </a:pPr>
            <a:r>
              <a:rPr lang="en-US" sz="2200" dirty="0">
                <a:latin typeface="+mn-lt"/>
              </a:rPr>
              <a:t>Copies of pay stubs or personal hours worked records if available</a:t>
            </a:r>
          </a:p>
          <a:p>
            <a:endParaRPr lang="en-US" sz="2200" dirty="0">
              <a:latin typeface="+mn-lt"/>
            </a:endParaRPr>
          </a:p>
          <a:p>
            <a:r>
              <a:rPr lang="en-US" b="1" dirty="0">
                <a:latin typeface="+mn-lt"/>
              </a:rPr>
              <a:t>Employer’s name </a:t>
            </a:r>
          </a:p>
          <a:p>
            <a:pPr marL="342900" indent="-342900">
              <a:buFont typeface="Arial" panose="020B0604020202020204" pitchFamily="34" charset="0"/>
              <a:buChar char="•"/>
            </a:pPr>
            <a:r>
              <a:rPr lang="en-US" sz="2200" dirty="0">
                <a:latin typeface="+mn-lt"/>
              </a:rPr>
              <a:t>Point of contact </a:t>
            </a:r>
          </a:p>
          <a:p>
            <a:pPr marL="342900" indent="-342900">
              <a:buFont typeface="Arial" panose="020B0604020202020204" pitchFamily="34" charset="0"/>
              <a:buChar char="•"/>
            </a:pPr>
            <a:r>
              <a:rPr lang="en-US" sz="2200" dirty="0">
                <a:latin typeface="+mn-lt"/>
              </a:rPr>
              <a:t>Address and phone </a:t>
            </a:r>
            <a:r>
              <a:rPr lang="en-US" sz="2200" dirty="0" smtClean="0">
                <a:latin typeface="+mn-lt"/>
              </a:rPr>
              <a:t>number</a:t>
            </a:r>
          </a:p>
          <a:p>
            <a:pPr marL="342900" indent="-342900">
              <a:buFont typeface="Arial" panose="020B0604020202020204" pitchFamily="34" charset="0"/>
              <a:buChar char="•"/>
            </a:pPr>
            <a:endParaRPr lang="en-US" sz="2200" dirty="0">
              <a:latin typeface="+mn-lt"/>
            </a:endParaRPr>
          </a:p>
          <a:p>
            <a:r>
              <a:rPr lang="en-US" sz="2200" dirty="0" smtClean="0">
                <a:latin typeface="+mn-lt"/>
              </a:rPr>
              <a:t>This information is not required, but helps develop the case</a:t>
            </a:r>
            <a:endParaRPr lang="en-US" sz="2200" dirty="0">
              <a:latin typeface="+mn-lt"/>
            </a:endParaRPr>
          </a:p>
        </p:txBody>
      </p:sp>
    </p:spTree>
    <p:extLst>
      <p:ext uri="{BB962C8B-B14F-4D97-AF65-F5344CB8AC3E}">
        <p14:creationId xmlns:p14="http://schemas.microsoft.com/office/powerpoint/2010/main" val="37505085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8" y="2"/>
            <a:ext cx="10517171" cy="1371600"/>
          </a:xfrm>
        </p:spPr>
        <p:txBody>
          <a:bodyPr>
            <a:normAutofit/>
          </a:bodyPr>
          <a:lstStyle/>
          <a:p>
            <a:r>
              <a:rPr lang="en-US" sz="4400" dirty="0" smtClean="0"/>
              <a:t>Online Resources</a:t>
            </a:r>
            <a:endParaRPr lang="en-US" sz="4400" dirty="0"/>
          </a:p>
        </p:txBody>
      </p:sp>
      <p:sp>
        <p:nvSpPr>
          <p:cNvPr id="5" name="TextBox 4"/>
          <p:cNvSpPr txBox="1"/>
          <p:nvPr/>
        </p:nvSpPr>
        <p:spPr>
          <a:xfrm>
            <a:off x="1065228" y="2023178"/>
            <a:ext cx="5428413"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mn-lt"/>
              </a:rPr>
              <a:t>Workers owed back wages may be difficult to locate</a:t>
            </a:r>
          </a:p>
          <a:p>
            <a:pPr marL="342900" indent="-342900">
              <a:buFont typeface="Arial" panose="020B0604020202020204" pitchFamily="34" charset="0"/>
              <a:buChar char="•"/>
            </a:pPr>
            <a:endParaRPr lang="en-US" sz="2800" dirty="0" smtClean="0">
              <a:latin typeface="+mn-lt"/>
            </a:endParaRPr>
          </a:p>
          <a:p>
            <a:pPr marL="342900" indent="-342900">
              <a:buFont typeface="Arial" panose="020B0604020202020204" pitchFamily="34" charset="0"/>
              <a:buChar char="•"/>
            </a:pPr>
            <a:r>
              <a:rPr lang="en-US" sz="2800" dirty="0" smtClean="0">
                <a:latin typeface="+mn-lt"/>
              </a:rPr>
              <a:t>WHD </a:t>
            </a:r>
            <a:r>
              <a:rPr lang="en-US" sz="2800" dirty="0">
                <a:latin typeface="+mn-lt"/>
              </a:rPr>
              <a:t>searches for these workers</a:t>
            </a:r>
          </a:p>
          <a:p>
            <a:pPr marL="342900" indent="-342900">
              <a:buFont typeface="Arial" panose="020B0604020202020204" pitchFamily="34" charset="0"/>
              <a:buChar char="•"/>
            </a:pPr>
            <a:endParaRPr lang="en-US" sz="2800" dirty="0" smtClean="0">
              <a:latin typeface="+mn-lt"/>
            </a:endParaRPr>
          </a:p>
          <a:p>
            <a:pPr marL="342900" indent="-342900">
              <a:buFont typeface="Arial" panose="020B0604020202020204" pitchFamily="34" charset="0"/>
              <a:buChar char="•"/>
            </a:pPr>
            <a:r>
              <a:rPr lang="en-US" sz="2800" dirty="0" smtClean="0">
                <a:latin typeface="+mn-lt"/>
              </a:rPr>
              <a:t>“</a:t>
            </a:r>
            <a:r>
              <a:rPr lang="en-US" sz="2800" dirty="0">
                <a:latin typeface="+mn-lt"/>
              </a:rPr>
              <a:t>Workers Owed Wages” provides online access for workers and advocates to search our </a:t>
            </a:r>
            <a:r>
              <a:rPr lang="en-US" sz="2800" dirty="0" smtClean="0">
                <a:latin typeface="+mn-lt"/>
              </a:rPr>
              <a:t>database</a:t>
            </a:r>
            <a:endParaRPr lang="en-US" sz="4000" b="1" dirty="0">
              <a:latin typeface="+mn-lt"/>
            </a:endParaRPr>
          </a:p>
        </p:txBody>
      </p:sp>
      <p:pic>
        <p:nvPicPr>
          <p:cNvPr id="3" name="Picture 2" descr="Workers Owed Wages website screenshot" title="Workers Owed Wages website screenshot"/>
          <p:cNvPicPr>
            <a:picLocks noChangeAspect="1"/>
          </p:cNvPicPr>
          <p:nvPr/>
        </p:nvPicPr>
        <p:blipFill>
          <a:blip r:embed="rId3"/>
          <a:stretch>
            <a:fillRect/>
          </a:stretch>
        </p:blipFill>
        <p:spPr>
          <a:xfrm>
            <a:off x="6704742" y="1714501"/>
            <a:ext cx="5164784" cy="3467100"/>
          </a:xfrm>
          <a:prstGeom prst="rect">
            <a:avLst/>
          </a:prstGeom>
        </p:spPr>
      </p:pic>
      <p:sp>
        <p:nvSpPr>
          <p:cNvPr id="8" name="Rectangle 7"/>
          <p:cNvSpPr/>
          <p:nvPr/>
        </p:nvSpPr>
        <p:spPr>
          <a:xfrm>
            <a:off x="7869091" y="5181601"/>
            <a:ext cx="2836086" cy="461665"/>
          </a:xfrm>
          <a:prstGeom prst="rect">
            <a:avLst/>
          </a:prstGeom>
        </p:spPr>
        <p:txBody>
          <a:bodyPr wrap="square">
            <a:spAutoFit/>
          </a:bodyPr>
          <a:lstStyle/>
          <a:p>
            <a:pPr algn="ctr"/>
            <a:r>
              <a:rPr lang="es-MX" b="1" dirty="0" smtClean="0">
                <a:hlinkClick r:id="rId4"/>
              </a:rPr>
              <a:t>www.dol.gov/wow</a:t>
            </a:r>
            <a:endParaRPr lang="es-MX" b="1" dirty="0"/>
          </a:p>
        </p:txBody>
      </p:sp>
    </p:spTree>
    <p:extLst>
      <p:ext uri="{BB962C8B-B14F-4D97-AF65-F5344CB8AC3E}">
        <p14:creationId xmlns:p14="http://schemas.microsoft.com/office/powerpoint/2010/main" val="356344827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416" y="2"/>
            <a:ext cx="8755694" cy="1371600"/>
          </a:xfrm>
        </p:spPr>
        <p:txBody>
          <a:bodyPr>
            <a:normAutofit/>
          </a:bodyPr>
          <a:lstStyle/>
          <a:p>
            <a:r>
              <a:rPr lang="en-US" sz="4400" dirty="0"/>
              <a:t>Online</a:t>
            </a:r>
            <a:r>
              <a:rPr lang="en-US" sz="4400" b="0" dirty="0"/>
              <a:t> Resources</a:t>
            </a:r>
          </a:p>
        </p:txBody>
      </p:sp>
      <p:sp>
        <p:nvSpPr>
          <p:cNvPr id="4" name="TextBox 3"/>
          <p:cNvSpPr txBox="1"/>
          <p:nvPr/>
        </p:nvSpPr>
        <p:spPr>
          <a:xfrm>
            <a:off x="7468279" y="2307604"/>
            <a:ext cx="4151079" cy="2123658"/>
          </a:xfrm>
          <a:prstGeom prst="rect">
            <a:avLst/>
          </a:prstGeom>
          <a:noFill/>
        </p:spPr>
        <p:txBody>
          <a:bodyPr wrap="square" rtlCol="0">
            <a:spAutoFit/>
          </a:bodyPr>
          <a:lstStyle/>
          <a:p>
            <a:pPr marL="571500" indent="-344488">
              <a:buFont typeface="Arial" panose="020B0604020202020204" pitchFamily="34" charset="0"/>
              <a:buChar char="•"/>
            </a:pPr>
            <a:r>
              <a:rPr lang="en-US" sz="4400" dirty="0">
                <a:latin typeface="+mn-lt"/>
              </a:rPr>
              <a:t>Worker.gov</a:t>
            </a:r>
          </a:p>
          <a:p>
            <a:pPr marL="571500" indent="-571500">
              <a:buFont typeface="Arial" panose="020B0604020202020204" pitchFamily="34" charset="0"/>
              <a:buChar char="•"/>
            </a:pPr>
            <a:endParaRPr lang="en-US" sz="4400" dirty="0" smtClean="0">
              <a:latin typeface="+mn-lt"/>
            </a:endParaRPr>
          </a:p>
          <a:p>
            <a:pPr marL="571500" indent="-344488">
              <a:buFont typeface="Arial" panose="020B0604020202020204" pitchFamily="34" charset="0"/>
              <a:buChar char="•"/>
            </a:pPr>
            <a:r>
              <a:rPr lang="en-US" sz="4400" dirty="0" smtClean="0">
                <a:latin typeface="+mn-lt"/>
              </a:rPr>
              <a:t>Employer.gov</a:t>
            </a:r>
            <a:endParaRPr lang="en-US" sz="4400" dirty="0">
              <a:latin typeface="+mn-lt"/>
            </a:endParaRPr>
          </a:p>
        </p:txBody>
      </p:sp>
      <p:pic>
        <p:nvPicPr>
          <p:cNvPr id="5" name="Picture 4" descr="Worker.gov website screenshot" title="Worker.gov website screenshot"/>
          <p:cNvPicPr>
            <a:picLocks noChangeAspect="1"/>
          </p:cNvPicPr>
          <p:nvPr/>
        </p:nvPicPr>
        <p:blipFill>
          <a:blip r:embed="rId3"/>
          <a:stretch>
            <a:fillRect/>
          </a:stretch>
        </p:blipFill>
        <p:spPr>
          <a:xfrm>
            <a:off x="557212" y="1861632"/>
            <a:ext cx="7089004" cy="3521073"/>
          </a:xfrm>
          <a:prstGeom prst="rect">
            <a:avLst/>
          </a:prstGeom>
        </p:spPr>
      </p:pic>
    </p:spTree>
    <p:extLst>
      <p:ext uri="{BB962C8B-B14F-4D97-AF65-F5344CB8AC3E}">
        <p14:creationId xmlns:p14="http://schemas.microsoft.com/office/powerpoint/2010/main" val="37023133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8" y="2"/>
            <a:ext cx="10517171" cy="1371600"/>
          </a:xfrm>
        </p:spPr>
        <p:txBody>
          <a:bodyPr>
            <a:normAutofit/>
          </a:bodyPr>
          <a:lstStyle/>
          <a:p>
            <a:r>
              <a:rPr lang="en-US" sz="4400" dirty="0" smtClean="0"/>
              <a:t>Online Resources</a:t>
            </a:r>
            <a:endParaRPr lang="en-US" sz="4400" dirty="0"/>
          </a:p>
        </p:txBody>
      </p:sp>
      <p:sp>
        <p:nvSpPr>
          <p:cNvPr id="3" name="TextBox 2"/>
          <p:cNvSpPr txBox="1"/>
          <p:nvPr/>
        </p:nvSpPr>
        <p:spPr>
          <a:xfrm>
            <a:off x="1065229" y="1669646"/>
            <a:ext cx="8670442" cy="4031873"/>
          </a:xfrm>
          <a:prstGeom prst="rect">
            <a:avLst/>
          </a:prstGeom>
          <a:noFill/>
        </p:spPr>
        <p:txBody>
          <a:bodyPr wrap="square" rtlCol="0">
            <a:spAutoFit/>
          </a:bodyPr>
          <a:lstStyle/>
          <a:p>
            <a:r>
              <a:rPr lang="en-US" sz="3200" b="1" dirty="0" err="1">
                <a:latin typeface="+mn-lt"/>
              </a:rPr>
              <a:t>Elaws</a:t>
            </a:r>
            <a:r>
              <a:rPr lang="en-US" sz="3200" b="1" dirty="0">
                <a:latin typeface="+mn-lt"/>
              </a:rPr>
              <a:t> Advisors</a:t>
            </a:r>
          </a:p>
          <a:p>
            <a:endParaRPr lang="en-US" sz="3200" b="1" dirty="0">
              <a:latin typeface="+mn-lt"/>
            </a:endParaRPr>
          </a:p>
          <a:p>
            <a:pPr marL="342900" indent="-342900">
              <a:buFont typeface="Arial" panose="020B0604020202020204" pitchFamily="34" charset="0"/>
              <a:buChar char="•"/>
            </a:pPr>
            <a:r>
              <a:rPr lang="en-US" sz="3200" dirty="0">
                <a:latin typeface="+mn-lt"/>
              </a:rPr>
              <a:t>Coverage and employment status advisor</a:t>
            </a:r>
          </a:p>
          <a:p>
            <a:pPr marL="342900" indent="-342900">
              <a:buFont typeface="Arial" panose="020B0604020202020204" pitchFamily="34" charset="0"/>
              <a:buChar char="•"/>
            </a:pPr>
            <a:r>
              <a:rPr lang="en-US" sz="3200" dirty="0">
                <a:latin typeface="+mn-lt"/>
              </a:rPr>
              <a:t>Overtime calculator </a:t>
            </a:r>
          </a:p>
          <a:p>
            <a:pPr marL="342900" indent="-342900">
              <a:buFont typeface="Arial" panose="020B0604020202020204" pitchFamily="34" charset="0"/>
              <a:buChar char="•"/>
            </a:pPr>
            <a:r>
              <a:rPr lang="en-US" sz="3200" dirty="0">
                <a:latin typeface="+mn-lt"/>
              </a:rPr>
              <a:t>Overtime security advisor</a:t>
            </a:r>
          </a:p>
          <a:p>
            <a:pPr marL="342900" indent="-342900">
              <a:buFont typeface="Arial" panose="020B0604020202020204" pitchFamily="34" charset="0"/>
              <a:buChar char="•"/>
            </a:pPr>
            <a:r>
              <a:rPr lang="en-US" sz="3200" dirty="0">
                <a:latin typeface="+mn-lt"/>
              </a:rPr>
              <a:t>Hours worked advisor</a:t>
            </a:r>
          </a:p>
          <a:p>
            <a:endParaRPr lang="en-US" sz="3200" dirty="0">
              <a:latin typeface="+mn-lt"/>
            </a:endParaRPr>
          </a:p>
          <a:p>
            <a:pPr algn="ctr"/>
            <a:r>
              <a:rPr lang="es-MX" sz="3200" dirty="0" smtClean="0">
                <a:solidFill>
                  <a:schemeClr val="tx2">
                    <a:lumMod val="75000"/>
                  </a:schemeClr>
                </a:solidFill>
                <a:hlinkClick r:id="rId3" action="ppaction://hlinkfile"/>
              </a:rPr>
              <a:t>dol.gov/</a:t>
            </a:r>
            <a:r>
              <a:rPr lang="es-MX" sz="3200" dirty="0" err="1" smtClean="0">
                <a:solidFill>
                  <a:schemeClr val="tx2">
                    <a:lumMod val="75000"/>
                  </a:schemeClr>
                </a:solidFill>
                <a:hlinkClick r:id="rId3" action="ppaction://hlinkfile"/>
              </a:rPr>
              <a:t>elaws</a:t>
            </a:r>
            <a:r>
              <a:rPr lang="es-MX" sz="3200" dirty="0" smtClean="0">
                <a:hlinkClick r:id="rId3" action="ppaction://hlinkfile"/>
              </a:rPr>
              <a:t> </a:t>
            </a:r>
            <a:endParaRPr lang="es-MX" sz="3200" dirty="0"/>
          </a:p>
        </p:txBody>
      </p:sp>
    </p:spTree>
    <p:extLst>
      <p:ext uri="{BB962C8B-B14F-4D97-AF65-F5344CB8AC3E}">
        <p14:creationId xmlns:p14="http://schemas.microsoft.com/office/powerpoint/2010/main" val="19804605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82" y="2"/>
            <a:ext cx="9396028" cy="1371600"/>
          </a:xfrm>
        </p:spPr>
        <p:txBody>
          <a:bodyPr>
            <a:normAutofit/>
          </a:bodyPr>
          <a:lstStyle/>
          <a:p>
            <a:r>
              <a:rPr lang="en-US" sz="4800" dirty="0"/>
              <a:t>Contact Us</a:t>
            </a:r>
          </a:p>
        </p:txBody>
      </p:sp>
      <p:sp>
        <p:nvSpPr>
          <p:cNvPr id="3" name="Rectangle 2"/>
          <p:cNvSpPr/>
          <p:nvPr/>
        </p:nvSpPr>
        <p:spPr>
          <a:xfrm>
            <a:off x="1084082" y="2243660"/>
            <a:ext cx="8954913" cy="2062103"/>
          </a:xfrm>
          <a:prstGeom prst="rect">
            <a:avLst/>
          </a:prstGeom>
        </p:spPr>
        <p:txBody>
          <a:bodyPr wrap="square">
            <a:spAutoFit/>
          </a:bodyPr>
          <a:lstStyle/>
          <a:p>
            <a:pPr marL="457200" indent="-457200">
              <a:buFont typeface="Arial" panose="020B0604020202020204" pitchFamily="34" charset="0"/>
              <a:buChar char="•"/>
            </a:pPr>
            <a:r>
              <a:rPr lang="en-US" sz="3200" b="1" dirty="0">
                <a:latin typeface="+mn-lt"/>
              </a:rPr>
              <a:t>Visit </a:t>
            </a:r>
            <a:r>
              <a:rPr lang="en-US" sz="3200" dirty="0">
                <a:latin typeface="+mn-lt"/>
                <a:hlinkClick r:id="rId3"/>
              </a:rPr>
              <a:t>www.dol.gov/agencies/whd</a:t>
            </a:r>
            <a:r>
              <a:rPr lang="en-US" sz="3200" dirty="0">
                <a:latin typeface="+mn-lt"/>
              </a:rPr>
              <a:t> </a:t>
            </a:r>
          </a:p>
          <a:p>
            <a:endParaRPr lang="en-US" sz="3200" b="1" dirty="0">
              <a:latin typeface="+mn-lt"/>
            </a:endParaRPr>
          </a:p>
          <a:p>
            <a:pPr marL="457200" indent="-457200">
              <a:buFont typeface="Arial" panose="020B0604020202020204" pitchFamily="34" charset="0"/>
              <a:buChar char="•"/>
            </a:pPr>
            <a:r>
              <a:rPr lang="en-US" sz="3200" dirty="0" smtClean="0">
                <a:latin typeface="+mn-lt"/>
              </a:rPr>
              <a:t>Call our toll-free information and helpline </a:t>
            </a:r>
            <a:br>
              <a:rPr lang="en-US" sz="3200" dirty="0" smtClean="0">
                <a:latin typeface="+mn-lt"/>
              </a:rPr>
            </a:br>
            <a:r>
              <a:rPr lang="en-US" sz="3200" dirty="0" smtClean="0">
                <a:latin typeface="+mn-lt"/>
              </a:rPr>
              <a:t>at </a:t>
            </a:r>
            <a:r>
              <a:rPr lang="en-US" sz="3200" b="1" dirty="0" smtClean="0">
                <a:latin typeface="+mn-lt"/>
              </a:rPr>
              <a:t>1-866-4US-WAGE (1-866-487-9243) </a:t>
            </a:r>
            <a:endParaRPr lang="en-US" sz="3200" b="1" dirty="0">
              <a:latin typeface="+mn-lt"/>
            </a:endParaRPr>
          </a:p>
        </p:txBody>
      </p:sp>
    </p:spTree>
    <p:extLst>
      <p:ext uri="{BB962C8B-B14F-4D97-AF65-F5344CB8AC3E}">
        <p14:creationId xmlns:p14="http://schemas.microsoft.com/office/powerpoint/2010/main" val="39752695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lue background">
            <a:extLst>
              <a:ext uri="{FF2B5EF4-FFF2-40B4-BE49-F238E27FC236}">
                <a16:creationId xmlns:a16="http://schemas.microsoft.com/office/drawing/2014/main" xmlns="" id="{0E37B3B5-9028-4481-889B-4030492644BB}"/>
              </a:ext>
            </a:extLst>
          </p:cNvPr>
          <p:cNvSpPr/>
          <p:nvPr/>
        </p:nvSpPr>
        <p:spPr>
          <a:xfrm>
            <a:off x="1524002" y="1"/>
            <a:ext cx="9144000" cy="1371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2389"/>
              </a:solidFill>
            </a:endParaRPr>
          </a:p>
        </p:txBody>
      </p:sp>
      <p:sp>
        <p:nvSpPr>
          <p:cNvPr id="4" name="Title 3"/>
          <p:cNvSpPr>
            <a:spLocks noGrp="1"/>
          </p:cNvSpPr>
          <p:nvPr>
            <p:ph type="title"/>
          </p:nvPr>
        </p:nvSpPr>
        <p:spPr>
          <a:xfrm>
            <a:off x="1065229" y="2"/>
            <a:ext cx="9145571" cy="1371600"/>
          </a:xfrm>
        </p:spPr>
        <p:txBody>
          <a:bodyPr>
            <a:normAutofit/>
          </a:bodyPr>
          <a:lstStyle/>
          <a:p>
            <a:r>
              <a:rPr lang="en-US" sz="4800" dirty="0" smtClean="0">
                <a:solidFill>
                  <a:schemeClr val="bg1"/>
                </a:solidFill>
              </a:rPr>
              <a:t>Disclaimer</a:t>
            </a:r>
            <a:endParaRPr lang="en-US" sz="4800" dirty="0">
              <a:solidFill>
                <a:schemeClr val="bg1"/>
              </a:solidFill>
            </a:endParaRPr>
          </a:p>
        </p:txBody>
      </p:sp>
      <p:sp>
        <p:nvSpPr>
          <p:cNvPr id="5" name="Content Placeholder 4"/>
          <p:cNvSpPr>
            <a:spLocks noGrp="1"/>
          </p:cNvSpPr>
          <p:nvPr>
            <p:ph idx="1"/>
          </p:nvPr>
        </p:nvSpPr>
        <p:spPr>
          <a:xfrm>
            <a:off x="1981200" y="1741117"/>
            <a:ext cx="8229600" cy="3995802"/>
          </a:xfrm>
        </p:spPr>
        <p:txBody>
          <a:bodyPr>
            <a:noAutofit/>
          </a:bodyPr>
          <a:lstStyle/>
          <a:p>
            <a:pPr marL="0" indent="0">
              <a:lnSpc>
                <a:spcPct val="80000"/>
              </a:lnSpc>
              <a:buNone/>
            </a:pPr>
            <a:r>
              <a:rPr lang="en-US" sz="2200" dirty="0">
                <a:cs typeface="Arial" panose="020B0604020202020204" pitchFamily="34" charset="0"/>
              </a:rPr>
              <a:t>This presentation is intended as general information only and does not carry the force of legal opinion.</a:t>
            </a:r>
          </a:p>
          <a:p>
            <a:pPr marL="0" indent="0">
              <a:lnSpc>
                <a:spcPct val="80000"/>
              </a:lnSpc>
              <a:buNone/>
            </a:pPr>
            <a:endParaRPr lang="en-US" sz="2200" dirty="0">
              <a:cs typeface="Arial" panose="020B0604020202020204" pitchFamily="34" charset="0"/>
            </a:endParaRPr>
          </a:p>
          <a:p>
            <a:pPr marL="0" indent="0">
              <a:lnSpc>
                <a:spcPct val="80000"/>
              </a:lnSpc>
              <a:buNone/>
            </a:pPr>
            <a:r>
              <a:rPr lang="en-US" sz="2200" dirty="0">
                <a:cs typeface="Arial" panose="020B0604020202020204" pitchFamily="34" charset="0"/>
              </a:rPr>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2200" i="1" dirty="0">
                <a:cs typeface="Arial" panose="020B0604020202020204" pitchFamily="34" charset="0"/>
              </a:rPr>
              <a:t>Federal </a:t>
            </a:r>
            <a:r>
              <a:rPr lang="en-US" sz="2200" dirty="0">
                <a:cs typeface="Arial" panose="020B0604020202020204" pitchFamily="34" charset="0"/>
              </a:rPr>
              <a:t>Register and the </a:t>
            </a:r>
            <a:r>
              <a:rPr lang="en-US" sz="2200" i="1" dirty="0">
                <a:cs typeface="Arial" panose="020B0604020202020204" pitchFamily="34" charset="0"/>
              </a:rPr>
              <a:t>Code of Federal Regulations</a:t>
            </a:r>
            <a:r>
              <a:rPr lang="en-US" sz="2200" dirty="0">
                <a:cs typeface="Arial" panose="020B0604020202020204" pitchFamily="34" charset="0"/>
              </a:rPr>
              <a:t> remain the official source for regulatory information published by the Department of Labor. We will make every effort to keep this information current and to correct errors brought to our attention.</a:t>
            </a:r>
          </a:p>
          <a:p>
            <a:endParaRPr lang="en-US" sz="2200" dirty="0"/>
          </a:p>
        </p:txBody>
      </p:sp>
    </p:spTree>
    <p:extLst>
      <p:ext uri="{BB962C8B-B14F-4D97-AF65-F5344CB8AC3E}">
        <p14:creationId xmlns:p14="http://schemas.microsoft.com/office/powerpoint/2010/main" val="2292981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65336"/>
          </a:xfrm>
        </p:spPr>
        <p:txBody>
          <a:bodyPr>
            <a:normAutofit/>
          </a:bodyPr>
          <a:lstStyle/>
          <a:p>
            <a:pPr marL="914400"/>
            <a:r>
              <a:rPr lang="en-US" sz="4400" dirty="0" smtClean="0">
                <a:ea typeface="ヒラギノ角ゴ Pro W3" charset="-128"/>
                <a:cs typeface="Arial" charset="0"/>
              </a:rPr>
              <a:t>Enforcement Regardless of Immigration Status</a:t>
            </a:r>
            <a:endParaRPr lang="en-US" sz="4400" dirty="0"/>
          </a:p>
        </p:txBody>
      </p:sp>
      <p:sp>
        <p:nvSpPr>
          <p:cNvPr id="5" name="TextBox 4"/>
          <p:cNvSpPr txBox="1"/>
          <p:nvPr/>
        </p:nvSpPr>
        <p:spPr>
          <a:xfrm>
            <a:off x="1084082" y="1575193"/>
            <a:ext cx="8929651" cy="4401205"/>
          </a:xfrm>
          <a:prstGeom prst="rect">
            <a:avLst/>
          </a:prstGeom>
          <a:noFill/>
        </p:spPr>
        <p:txBody>
          <a:bodyPr wrap="square" rtlCol="0">
            <a:spAutoFit/>
          </a:bodyPr>
          <a:lstStyle/>
          <a:p>
            <a:endParaRPr lang="en-US" sz="2800" dirty="0">
              <a:latin typeface="+mn-lt"/>
            </a:endParaRPr>
          </a:p>
          <a:p>
            <a:pPr marL="342900" indent="-342900">
              <a:buFont typeface="Arial" panose="020B0604020202020204" pitchFamily="34" charset="0"/>
              <a:buChar char="•"/>
            </a:pPr>
            <a:r>
              <a:rPr lang="en-US" sz="3200" dirty="0" smtClean="0">
                <a:latin typeface="+mn-lt"/>
              </a:rPr>
              <a:t>Labor laws cover all </a:t>
            </a:r>
            <a:r>
              <a:rPr lang="en-US" sz="3200" dirty="0">
                <a:latin typeface="+mn-lt"/>
              </a:rPr>
              <a:t>workers, regardless of immigration </a:t>
            </a:r>
            <a:r>
              <a:rPr lang="en-US" sz="3200" dirty="0" smtClean="0">
                <a:latin typeface="+mn-lt"/>
              </a:rPr>
              <a:t>status</a:t>
            </a:r>
          </a:p>
          <a:p>
            <a:pPr marL="342900" indent="-342900">
              <a:buFont typeface="Arial" panose="020B0604020202020204" pitchFamily="34" charset="0"/>
              <a:buChar char="•"/>
            </a:pPr>
            <a:endParaRPr lang="en-US" sz="3200" dirty="0" smtClean="0">
              <a:latin typeface="+mn-lt"/>
            </a:endParaRPr>
          </a:p>
          <a:p>
            <a:pPr marL="342900" indent="-342900">
              <a:buFont typeface="Arial" panose="020B0604020202020204" pitchFamily="34" charset="0"/>
              <a:buChar char="•"/>
            </a:pPr>
            <a:r>
              <a:rPr lang="en-US" sz="3200" dirty="0" smtClean="0">
                <a:latin typeface="+mn-lt"/>
              </a:rPr>
              <a:t>Protections apply regardless of immigration status</a:t>
            </a:r>
          </a:p>
          <a:p>
            <a:pPr marL="342900" indent="-342900">
              <a:buFont typeface="Arial" panose="020B0604020202020204" pitchFamily="34" charset="0"/>
              <a:buChar char="•"/>
            </a:pPr>
            <a:endParaRPr lang="en-US" sz="3200" dirty="0" smtClean="0">
              <a:latin typeface="+mn-lt"/>
            </a:endParaRPr>
          </a:p>
          <a:p>
            <a:pPr marL="342900" indent="-342900">
              <a:buFont typeface="Arial" panose="020B0604020202020204" pitchFamily="34" charset="0"/>
              <a:buChar char="•"/>
            </a:pPr>
            <a:r>
              <a:rPr lang="en-US" sz="3200" dirty="0" smtClean="0">
                <a:latin typeface="+mn-lt"/>
              </a:rPr>
              <a:t>WHD </a:t>
            </a:r>
            <a:r>
              <a:rPr lang="en-US" sz="3200" dirty="0">
                <a:latin typeface="+mn-lt"/>
              </a:rPr>
              <a:t>does not ask workers about their immigration status</a:t>
            </a:r>
            <a:endParaRPr lang="en-US" sz="3200" dirty="0" smtClean="0">
              <a:latin typeface="+mn-lt"/>
            </a:endParaRPr>
          </a:p>
          <a:p>
            <a:pPr marL="342900" indent="-342900">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157321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558" y="2"/>
            <a:ext cx="10752841" cy="1371600"/>
          </a:xfrm>
        </p:spPr>
        <p:txBody>
          <a:bodyPr>
            <a:noAutofit/>
          </a:bodyPr>
          <a:lstStyle/>
          <a:p>
            <a:r>
              <a:rPr lang="en-US" sz="4400" dirty="0">
                <a:ea typeface="ヒラギノ角ゴ Pro W3" charset="-128"/>
                <a:cs typeface="Arial" charset="0"/>
              </a:rPr>
              <a:t>Helping Workers Throughout the Country</a:t>
            </a:r>
            <a:endParaRPr lang="en-US" sz="4400" dirty="0"/>
          </a:p>
        </p:txBody>
      </p:sp>
      <p:pic>
        <p:nvPicPr>
          <p:cNvPr id="4" name="Picture 3" descr="Map of US with dots where Wage and Hour Offices are located." title="Map"/>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72858" y="1697683"/>
            <a:ext cx="6171129" cy="3913978"/>
          </a:xfrm>
          <a:prstGeom prst="rect">
            <a:avLst/>
          </a:prstGeom>
        </p:spPr>
      </p:pic>
      <p:sp>
        <p:nvSpPr>
          <p:cNvPr id="3" name="TextBox 2"/>
          <p:cNvSpPr txBox="1"/>
          <p:nvPr/>
        </p:nvSpPr>
        <p:spPr>
          <a:xfrm>
            <a:off x="8515591" y="4461592"/>
            <a:ext cx="2655517" cy="461665"/>
          </a:xfrm>
          <a:prstGeom prst="rect">
            <a:avLst/>
          </a:prstGeom>
          <a:noFill/>
        </p:spPr>
        <p:txBody>
          <a:bodyPr wrap="square" rtlCol="0">
            <a:spAutoFit/>
          </a:bodyPr>
          <a:lstStyle/>
          <a:p>
            <a:r>
              <a:rPr lang="en-US" dirty="0"/>
              <a:t>866-4US-WAGE</a:t>
            </a:r>
          </a:p>
        </p:txBody>
      </p:sp>
    </p:spTree>
    <p:extLst>
      <p:ext uri="{BB962C8B-B14F-4D97-AF65-F5344CB8AC3E}">
        <p14:creationId xmlns:p14="http://schemas.microsoft.com/office/powerpoint/2010/main" val="37055400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1074656" y="300625"/>
            <a:ext cx="9136144" cy="8423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dirty="0" smtClean="0">
                <a:solidFill>
                  <a:schemeClr val="bg1"/>
                </a:solidFill>
              </a:rPr>
              <a:t>Regional Outreach Events</a:t>
            </a:r>
            <a:endParaRPr lang="en-US" altLang="en-US" dirty="0" smtClean="0">
              <a:solidFill>
                <a:srgbClr val="E0B351"/>
              </a:solidFill>
            </a:endParaRPr>
          </a:p>
        </p:txBody>
      </p:sp>
      <p:sp>
        <p:nvSpPr>
          <p:cNvPr id="103427" name="Rectangle 3"/>
          <p:cNvSpPr>
            <a:spLocks noGrp="1" noChangeArrowheads="1"/>
          </p:cNvSpPr>
          <p:nvPr>
            <p:ph type="body" idx="1"/>
          </p:nvPr>
        </p:nvSpPr>
        <p:spPr bwMode="auto">
          <a:xfrm>
            <a:off x="1981200" y="2505205"/>
            <a:ext cx="8229600" cy="362095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lnSpcReduction="20000"/>
          </a:bodyPr>
          <a:lstStyle/>
          <a:p>
            <a:pPr algn="ctr">
              <a:lnSpc>
                <a:spcPct val="90000"/>
              </a:lnSpc>
              <a:buFont typeface="Arial" panose="020B0604020202020204" pitchFamily="34" charset="0"/>
              <a:buNone/>
            </a:pPr>
            <a:r>
              <a:rPr lang="en-US" altLang="en-US" sz="2800" dirty="0">
                <a:solidFill>
                  <a:schemeClr val="bg1"/>
                </a:solidFill>
              </a:rPr>
              <a:t>	WHD is committed to working with stakeholders to ensure that all workers receive the rights they are entitled to under the law.  </a:t>
            </a:r>
          </a:p>
          <a:p>
            <a:pPr algn="ctr">
              <a:lnSpc>
                <a:spcPct val="90000"/>
              </a:lnSpc>
              <a:buFont typeface="Arial" panose="020B0604020202020204" pitchFamily="34" charset="0"/>
              <a:buNone/>
            </a:pPr>
            <a:endParaRPr lang="en-US" altLang="en-US" sz="2800" dirty="0">
              <a:solidFill>
                <a:schemeClr val="bg1"/>
              </a:solidFill>
            </a:endParaRPr>
          </a:p>
          <a:p>
            <a:pPr>
              <a:lnSpc>
                <a:spcPct val="90000"/>
              </a:lnSpc>
            </a:pPr>
            <a:r>
              <a:rPr lang="en-US" altLang="en-US" sz="2800" dirty="0">
                <a:solidFill>
                  <a:schemeClr val="bg1"/>
                </a:solidFill>
              </a:rPr>
              <a:t>Collaborations and Consultations</a:t>
            </a:r>
          </a:p>
          <a:p>
            <a:pPr>
              <a:lnSpc>
                <a:spcPct val="90000"/>
              </a:lnSpc>
            </a:pPr>
            <a:r>
              <a:rPr lang="en-US" altLang="en-US" sz="2800" dirty="0">
                <a:solidFill>
                  <a:schemeClr val="bg1"/>
                </a:solidFill>
              </a:rPr>
              <a:t>Community-Based</a:t>
            </a:r>
          </a:p>
          <a:p>
            <a:pPr>
              <a:lnSpc>
                <a:spcPct val="90000"/>
              </a:lnSpc>
            </a:pPr>
            <a:r>
              <a:rPr lang="en-US" altLang="en-US" sz="2800" dirty="0">
                <a:solidFill>
                  <a:schemeClr val="bg1"/>
                </a:solidFill>
              </a:rPr>
              <a:t>Business Associations</a:t>
            </a:r>
          </a:p>
          <a:p>
            <a:pPr>
              <a:lnSpc>
                <a:spcPct val="90000"/>
              </a:lnSpc>
            </a:pPr>
            <a:r>
              <a:rPr lang="en-US" altLang="en-US" sz="2800" dirty="0">
                <a:solidFill>
                  <a:schemeClr val="bg1"/>
                </a:solidFill>
              </a:rPr>
              <a:t>Federal and State Agencies</a:t>
            </a:r>
          </a:p>
          <a:p>
            <a:pPr>
              <a:lnSpc>
                <a:spcPct val="90000"/>
              </a:lnSpc>
            </a:pPr>
            <a:r>
              <a:rPr lang="en-US" altLang="en-US" sz="2800" dirty="0">
                <a:solidFill>
                  <a:schemeClr val="bg1"/>
                </a:solidFill>
              </a:rPr>
              <a:t>Worker Rights Organizations</a:t>
            </a:r>
          </a:p>
          <a:p>
            <a:pPr>
              <a:lnSpc>
                <a:spcPct val="90000"/>
              </a:lnSpc>
            </a:pPr>
            <a:r>
              <a:rPr lang="en-US" altLang="en-US" sz="2800" dirty="0">
                <a:solidFill>
                  <a:schemeClr val="bg1"/>
                </a:solidFill>
              </a:rPr>
              <a:t>Foreign Consulates</a:t>
            </a:r>
          </a:p>
        </p:txBody>
      </p:sp>
      <p:sp>
        <p:nvSpPr>
          <p:cNvPr id="2" name="TextBox 1"/>
          <p:cNvSpPr txBox="1"/>
          <p:nvPr/>
        </p:nvSpPr>
        <p:spPr>
          <a:xfrm>
            <a:off x="1452626" y="2212974"/>
            <a:ext cx="9489440" cy="3108543"/>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prstClr val="black"/>
                </a:solidFill>
                <a:effectLst/>
                <a:uLnTx/>
                <a:uFillTx/>
                <a:latin typeface="Calibri"/>
                <a:ea typeface="ヒラギノ角ゴ Pro W3" charset="-128"/>
                <a:cs typeface="+mn-cs"/>
              </a:rPr>
              <a:t>Planning more </a:t>
            </a:r>
            <a:r>
              <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mn-cs"/>
              </a:rPr>
              <a:t>than 100 local outreach events </a:t>
            </a:r>
            <a:endParaRPr kumimoji="0" lang="en-US" sz="3600" b="0" i="0" u="none" strike="noStrike" kern="1200" cap="none" spc="0" normalizeH="0" baseline="0" noProof="0" dirty="0" smtClean="0">
              <a:ln>
                <a:noFill/>
              </a:ln>
              <a:solidFill>
                <a:prstClr val="black"/>
              </a:solidFill>
              <a:effectLst/>
              <a:uLnTx/>
              <a:uFillTx/>
              <a:latin typeface="Calibri"/>
              <a:ea typeface="ヒラギノ角ゴ Pro W3"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prstClr val="black"/>
              </a:solidFill>
              <a:effectLst/>
              <a:uLnTx/>
              <a:uFillTx/>
              <a:latin typeface="Calibri"/>
              <a:ea typeface="ヒラギノ角ゴ Pro W3"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prstClr val="black"/>
                </a:solidFill>
                <a:effectLst/>
                <a:uLnTx/>
                <a:uFillTx/>
                <a:latin typeface="Calibri"/>
                <a:ea typeface="ヒラギノ角ゴ Pro W3" charset="-128"/>
                <a:cs typeface="+mn-cs"/>
              </a:rPr>
              <a:t>Keep an eye out for more </a:t>
            </a:r>
            <a:r>
              <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mn-cs"/>
              </a:rPr>
              <a:t>information about these </a:t>
            </a:r>
            <a:r>
              <a:rPr kumimoji="0" lang="en-US" sz="3600" b="0" i="0" u="none" strike="noStrike" kern="1200" cap="none" spc="0" normalizeH="0" baseline="0" noProof="0" dirty="0" smtClean="0">
                <a:ln>
                  <a:noFill/>
                </a:ln>
                <a:solidFill>
                  <a:prstClr val="black"/>
                </a:solidFill>
                <a:effectLst/>
                <a:uLnTx/>
                <a:uFillTx/>
                <a:latin typeface="Calibri"/>
                <a:ea typeface="ヒラギノ角ゴ Pro W3" charset="-128"/>
                <a:cs typeface="+mn-cs"/>
              </a:rPr>
              <a:t>events, including </a:t>
            </a:r>
            <a:r>
              <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mn-cs"/>
              </a:rPr>
              <a:t>registration </a:t>
            </a:r>
            <a:r>
              <a:rPr kumimoji="0" lang="en-US" sz="3600" b="0" i="0" u="none" strike="noStrike" kern="1200" cap="none" spc="0" normalizeH="0" baseline="0" noProof="0" dirty="0" smtClean="0">
                <a:ln>
                  <a:noFill/>
                </a:ln>
                <a:solidFill>
                  <a:prstClr val="black"/>
                </a:solidFill>
                <a:effectLst/>
                <a:uLnTx/>
                <a:uFillTx/>
                <a:latin typeface="Calibri"/>
                <a:ea typeface="ヒラギノ角ゴ Pro W3" charset="-128"/>
                <a:cs typeface="+mn-cs"/>
              </a:rPr>
              <a:t>links </a:t>
            </a:r>
            <a:endPar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427977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9" y="1"/>
            <a:ext cx="9145573" cy="1371601"/>
          </a:xfrm>
        </p:spPr>
        <p:txBody>
          <a:bodyPr>
            <a:normAutofit/>
          </a:bodyPr>
          <a:lstStyle/>
          <a:p>
            <a:r>
              <a:rPr lang="en-US" sz="4400" dirty="0">
                <a:ea typeface="ヒラギノ角ゴ Pro W3" charset="-128"/>
                <a:cs typeface="Arial" charset="0"/>
              </a:rPr>
              <a:t>Ensuring Fair Pay </a:t>
            </a:r>
            <a:endParaRPr lang="en-US" sz="4400" dirty="0"/>
          </a:p>
        </p:txBody>
      </p:sp>
      <p:pic>
        <p:nvPicPr>
          <p:cNvPr id="4" name="Picture 3" descr="Graphic states: 13 Million plus workers helped by WHD in the past five years. That's more than the entire populations of Las Vegas, Nv, Orlando, FL and Cincinnati, OH, COMBINED." title="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29" y="1775229"/>
            <a:ext cx="6579909" cy="1899315"/>
          </a:xfrm>
          <a:prstGeom prst="rect">
            <a:avLst/>
          </a:prstGeom>
        </p:spPr>
      </p:pic>
      <p:pic>
        <p:nvPicPr>
          <p:cNvPr id="6" name="Picture 5" descr="Graphic states that $1.4 Billion plus in back wages recovered by WHD in the last five years. " title="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645" y="3929648"/>
            <a:ext cx="6309935" cy="1840644"/>
          </a:xfrm>
          <a:prstGeom prst="rect">
            <a:avLst/>
          </a:prstGeom>
        </p:spPr>
      </p:pic>
    </p:spTree>
    <p:extLst>
      <p:ext uri="{BB962C8B-B14F-4D97-AF65-F5344CB8AC3E}">
        <p14:creationId xmlns:p14="http://schemas.microsoft.com/office/powerpoint/2010/main" val="18175446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2"/>
            <a:ext cx="10507744" cy="1371600"/>
          </a:xfrm>
        </p:spPr>
        <p:txBody>
          <a:bodyPr>
            <a:normAutofit/>
          </a:bodyPr>
          <a:lstStyle/>
          <a:p>
            <a:r>
              <a:rPr lang="en-US" sz="4400" dirty="0" smtClean="0"/>
              <a:t>Wage and Hour Division	</a:t>
            </a:r>
            <a:endParaRPr lang="en-US" sz="4400" dirty="0"/>
          </a:p>
        </p:txBody>
      </p:sp>
      <p:pic>
        <p:nvPicPr>
          <p:cNvPr id="6" name="Picture 5" descr="Worker at compu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086" y="2356701"/>
            <a:ext cx="4663017" cy="3105624"/>
          </a:xfrm>
          <a:prstGeom prst="rect">
            <a:avLst/>
          </a:prstGeom>
          <a:ln>
            <a:noFill/>
          </a:ln>
          <a:effectLst>
            <a:softEdge rad="31750"/>
          </a:effectLst>
        </p:spPr>
      </p:pic>
      <p:pic>
        <p:nvPicPr>
          <p:cNvPr id="4" name="Picture 3" descr="WHD Logo"/>
          <p:cNvPicPr>
            <a:picLocks noChangeAspect="1"/>
          </p:cNvPicPr>
          <p:nvPr/>
        </p:nvPicPr>
        <p:blipFill>
          <a:blip r:embed="rId4"/>
          <a:stretch>
            <a:fillRect/>
          </a:stretch>
        </p:blipFill>
        <p:spPr>
          <a:xfrm>
            <a:off x="10137523" y="335251"/>
            <a:ext cx="1444877" cy="701101"/>
          </a:xfrm>
          <a:prstGeom prst="rect">
            <a:avLst/>
          </a:prstGeom>
        </p:spPr>
      </p:pic>
      <p:sp>
        <p:nvSpPr>
          <p:cNvPr id="3" name="TextBox 2"/>
          <p:cNvSpPr txBox="1"/>
          <p:nvPr/>
        </p:nvSpPr>
        <p:spPr>
          <a:xfrm>
            <a:off x="1615161" y="2611659"/>
            <a:ext cx="6325644" cy="1015663"/>
          </a:xfrm>
          <a:prstGeom prst="rect">
            <a:avLst/>
          </a:prstGeom>
          <a:noFill/>
        </p:spPr>
        <p:txBody>
          <a:bodyPr wrap="square" rtlCol="0">
            <a:spAutoFit/>
          </a:bodyPr>
          <a:lstStyle/>
          <a:p>
            <a:pPr algn="ctr"/>
            <a:r>
              <a:rPr lang="en-US" sz="6000" dirty="0">
                <a:solidFill>
                  <a:schemeClr val="tx2">
                    <a:lumMod val="75000"/>
                  </a:schemeClr>
                </a:solidFill>
                <a:latin typeface="+mn-lt"/>
              </a:rPr>
              <a:t>What we </a:t>
            </a:r>
            <a:r>
              <a:rPr lang="en-US" sz="6000" b="1" dirty="0">
                <a:solidFill>
                  <a:srgbClr val="FFC000"/>
                </a:solidFill>
                <a:latin typeface="+mn-lt"/>
              </a:rPr>
              <a:t>do</a:t>
            </a:r>
            <a:r>
              <a:rPr lang="en-US" sz="6000" dirty="0">
                <a:latin typeface="+mn-lt"/>
              </a:rPr>
              <a:t> </a:t>
            </a:r>
          </a:p>
        </p:txBody>
      </p:sp>
    </p:spTree>
    <p:extLst>
      <p:ext uri="{BB962C8B-B14F-4D97-AF65-F5344CB8AC3E}">
        <p14:creationId xmlns:p14="http://schemas.microsoft.com/office/powerpoint/2010/main" val="4089105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11" ma:contentTypeDescription="Create a new document." ma:contentTypeScope="" ma:versionID="fecd1b4de505fe8499194f49a38a1d95">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cca6ca1fd67d95402030b1c33c56b69e"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8C5EEF-0CF6-452E-9565-03DB7F092A3A}">
  <ds:schemaRefs>
    <ds:schemaRef ds:uri="http://schemas.microsoft.com/sharepoint/v3/contenttype/forms"/>
  </ds:schemaRefs>
</ds:datastoreItem>
</file>

<file path=customXml/itemProps2.xml><?xml version="1.0" encoding="utf-8"?>
<ds:datastoreItem xmlns:ds="http://schemas.openxmlformats.org/officeDocument/2006/customXml" ds:itemID="{B4CC2D2F-96F7-42D5-BEA9-79FD8C78A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34EF16-EDA8-4A00-88B7-5143A099191D}">
  <ds:schemaRefs>
    <ds:schemaRef ds:uri="2a1ba486-ff2f-4459-80ac-1ab5aa17f82f"/>
    <ds:schemaRef ds:uri="http://purl.org/dc/terms/"/>
    <ds:schemaRef ds:uri="http://schemas.openxmlformats.org/package/2006/metadata/core-propertie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schemas.microsoft.com/office/2006/documentManagement/types"/>
    <ds:schemaRef ds:uri="2b487234-2a61-45b0-86e3-998bf12a0e9d"/>
  </ds:schemaRefs>
</ds:datastoreItem>
</file>

<file path=docProps/app.xml><?xml version="1.0" encoding="utf-8"?>
<Properties xmlns="http://schemas.openxmlformats.org/officeDocument/2006/extended-properties" xmlns:vt="http://schemas.openxmlformats.org/officeDocument/2006/docPropsVTypes">
  <TotalTime>4440</TotalTime>
  <Words>1346</Words>
  <Application>Microsoft Macintosh PowerPoint</Application>
  <PresentationFormat>Custom</PresentationFormat>
  <Paragraphs>283</Paragraphs>
  <Slides>46</Slides>
  <Notes>46</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3_Custom Design</vt:lpstr>
      <vt:lpstr>2_Custom Design</vt:lpstr>
      <vt:lpstr>Custom Design</vt:lpstr>
      <vt:lpstr>4_Custom Design</vt:lpstr>
      <vt:lpstr>Essential Workers  Essential Protections</vt:lpstr>
      <vt:lpstr>Wage and Hour Division  </vt:lpstr>
      <vt:lpstr>Protecting Your Rights to Pay and Leave</vt:lpstr>
      <vt:lpstr>Enforcing Workplace Protections</vt:lpstr>
      <vt:lpstr>Enforcement Regardless of Immigration Status</vt:lpstr>
      <vt:lpstr>Helping Workers Throughout the Country</vt:lpstr>
      <vt:lpstr>Regional Outreach Events</vt:lpstr>
      <vt:lpstr>Ensuring Fair Pay </vt:lpstr>
      <vt:lpstr>Wage and Hour Division </vt:lpstr>
      <vt:lpstr>Achieving Compliance</vt:lpstr>
      <vt:lpstr> Agency-Initiated Enforcement </vt:lpstr>
      <vt:lpstr>Education promotes compliance</vt:lpstr>
      <vt:lpstr>Increasing Our Impact </vt:lpstr>
      <vt:lpstr>Wage and Hour Division</vt:lpstr>
      <vt:lpstr>Essential Workers</vt:lpstr>
      <vt:lpstr>Risks for Essential Workers</vt:lpstr>
      <vt:lpstr>Essential Protections</vt:lpstr>
      <vt:lpstr>Essential Protections  Under the Fair Labor Standards Act </vt:lpstr>
      <vt:lpstr>Fair Labor Standards Act (FLSA)</vt:lpstr>
      <vt:lpstr>Hours Worked</vt:lpstr>
      <vt:lpstr>Common Questions</vt:lpstr>
      <vt:lpstr>Regular Rate of Pay </vt:lpstr>
      <vt:lpstr>Regular Rate Example </vt:lpstr>
      <vt:lpstr>Common Questions</vt:lpstr>
      <vt:lpstr>Child Labor </vt:lpstr>
      <vt:lpstr>Child Labor </vt:lpstr>
      <vt:lpstr>Common Questions</vt:lpstr>
      <vt:lpstr>Rest Breaks for Nursing Mothers</vt:lpstr>
      <vt:lpstr>Common Questions</vt:lpstr>
      <vt:lpstr>Essential Protections  Under the Family Medical Leave Act </vt:lpstr>
      <vt:lpstr>Family and Medical Leave Act</vt:lpstr>
      <vt:lpstr>Common Questions</vt:lpstr>
      <vt:lpstr>Tax Credits for Paid Sick Leave</vt:lpstr>
      <vt:lpstr>Families First Coronavirus Response Act</vt:lpstr>
      <vt:lpstr>Essential Protections  For Agricultural Workers </vt:lpstr>
      <vt:lpstr>Agricultural Workers</vt:lpstr>
      <vt:lpstr>Common Questions</vt:lpstr>
      <vt:lpstr>Wage and Hour Division </vt:lpstr>
      <vt:lpstr>How to File a Complaint</vt:lpstr>
      <vt:lpstr>Who May File a Complaint? </vt:lpstr>
      <vt:lpstr>Complaint Intake Information</vt:lpstr>
      <vt:lpstr>Online Resources</vt:lpstr>
      <vt:lpstr>Online Resources</vt:lpstr>
      <vt:lpstr>Online Resources</vt:lpstr>
      <vt:lpstr>Contact Us</vt:lpstr>
      <vt:lpstr>Disclaimer</vt:lpstr>
    </vt:vector>
  </TitlesOfParts>
  <Company>Slice,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Wage and Hour Division Overview</dc:title>
  <dc:creator>Diana Flores</dc:creator>
  <cp:lastModifiedBy>Sheryle Coaker</cp:lastModifiedBy>
  <cp:revision>495</cp:revision>
  <cp:lastPrinted>2017-07-21T19:42:16Z</cp:lastPrinted>
  <dcterms:created xsi:type="dcterms:W3CDTF">2010-03-26T16:08:16Z</dcterms:created>
  <dcterms:modified xsi:type="dcterms:W3CDTF">2022-02-16T20:43:49Z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y fmtid="{D5CDD505-2E9C-101B-9397-08002B2CF9AE}" pid="3" name="_dlc_DocIdItemGuid">
    <vt:lpwstr>ef027bc7-c78b-4ba5-a462-2deadc623f56</vt:lpwstr>
  </property>
  <property fmtid="{D5CDD505-2E9C-101B-9397-08002B2CF9AE}" pid="4" name="Geographic Coverage">
    <vt:lpwstr>330;#National Office|65ba569a-3cff-4780-af0e-91b99f89038f</vt:lpwstr>
  </property>
  <property fmtid="{D5CDD505-2E9C-101B-9397-08002B2CF9AE}" pid="5" name="WHD Subject">
    <vt:lpwstr>443;#Enforcement|3d7c188d-b144-4ce6-a824-6fd7f396b4bd</vt:lpwstr>
  </property>
  <property fmtid="{D5CDD505-2E9C-101B-9397-08002B2CF9AE}" pid="6" name="Authorities">
    <vt:lpwstr/>
  </property>
  <property fmtid="{D5CDD505-2E9C-101B-9397-08002B2CF9AE}" pid="7" name="Industry (NAICS)">
    <vt:lpwstr/>
  </property>
  <property fmtid="{D5CDD505-2E9C-101B-9397-08002B2CF9AE}" pid="8" name="WHD Record Type">
    <vt:lpwstr>2491;#Outreach and Public Contact Records|c6032c5a-5c87-4496-9b75-26f58939e47c</vt:lpwstr>
  </property>
  <property fmtid="{D5CDD505-2E9C-101B-9397-08002B2CF9AE}" pid="9" name="SharedWithUsers">
    <vt:lpwstr>2152;#Blue, Leah K - WHD;#488;#Eagle, Lindsay - WHD;#2150;#Johnson, Wendy D - WHD;#885;#Sanchez, Karen H - WHD;#2151;#Tariq, Ambreen F - WHD;#2148;#Weeks, Daniel - WHD;#5877;#Wycinsky, David L - WHD</vt:lpwstr>
  </property>
</Properties>
</file>